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7"/>
  </p:notesMasterIdLst>
  <p:sldIdLst>
    <p:sldId id="474" r:id="rId2"/>
    <p:sldId id="408" r:id="rId3"/>
    <p:sldId id="475" r:id="rId4"/>
    <p:sldId id="451" r:id="rId5"/>
    <p:sldId id="452" r:id="rId6"/>
    <p:sldId id="453" r:id="rId7"/>
    <p:sldId id="454" r:id="rId8"/>
    <p:sldId id="455" r:id="rId9"/>
    <p:sldId id="456"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476" r:id="rId27"/>
    <p:sldId id="436" r:id="rId28"/>
    <p:sldId id="437" r:id="rId29"/>
    <p:sldId id="438" r:id="rId30"/>
    <p:sldId id="439" r:id="rId31"/>
    <p:sldId id="440" r:id="rId32"/>
    <p:sldId id="449" r:id="rId33"/>
    <p:sldId id="442" r:id="rId34"/>
    <p:sldId id="443" r:id="rId35"/>
    <p:sldId id="444" r:id="rId36"/>
    <p:sldId id="445" r:id="rId37"/>
    <p:sldId id="446" r:id="rId38"/>
    <p:sldId id="448" r:id="rId39"/>
    <p:sldId id="342" r:id="rId40"/>
    <p:sldId id="269" r:id="rId41"/>
    <p:sldId id="270" r:id="rId42"/>
    <p:sldId id="271" r:id="rId43"/>
    <p:sldId id="272" r:id="rId44"/>
    <p:sldId id="273" r:id="rId45"/>
    <p:sldId id="274"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4" autoAdjust="0"/>
    <p:restoredTop sz="94723" autoAdjust="0"/>
  </p:normalViewPr>
  <p:slideViewPr>
    <p:cSldViewPr>
      <p:cViewPr varScale="1">
        <p:scale>
          <a:sx n="65" d="100"/>
          <a:sy n="65" d="100"/>
        </p:scale>
        <p:origin x="-128" y="-64"/>
      </p:cViewPr>
      <p:guideLst>
        <p:guide orient="horz" pos="2160"/>
        <p:guide pos="2880"/>
      </p:guideLst>
    </p:cSldViewPr>
  </p:slideViewPr>
  <p:outlineViewPr>
    <p:cViewPr>
      <p:scale>
        <a:sx n="33" d="100"/>
        <a:sy n="33" d="100"/>
      </p:scale>
      <p:origin x="0" y="285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a:t>
            </a:fld>
            <a:endParaRPr lang="en-US"/>
          </a:p>
        </p:txBody>
      </p:sp>
    </p:spTree>
    <p:extLst>
      <p:ext uri="{BB962C8B-B14F-4D97-AF65-F5344CB8AC3E}">
        <p14:creationId xmlns:p14="http://schemas.microsoft.com/office/powerpoint/2010/main" val="226969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27</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smtClean="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smtClean="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iming>
    <p:tnLst>
      <p:par>
        <p:cTn id="1" dur="indefinite" restart="never" nodeType="tmRoot"/>
      </p:par>
    </p:tnLst>
  </p:timing>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080"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amp;esrc=s&amp;frm=1&amp;source=images&amp;cd=&amp;cad=rja&amp;docid=3ldLhbJpEtQ0bM&amp;tbnid=ZszjMhaINwSlcM:&amp;ved=0CAUQjRw&amp;url=http://www.redletterchristians.org/covetous-leaders-how-the-religious-right-gets-it-exactly-wrong/&amp;ei=yLynUrj1NKWi2QXRo4D4BA&amp;psig=AFQjCNFqsB2XxRozKf59BnwVfmkDv5XcHg&amp;ust=1386810913994636" TargetMode="External"/><Relationship Id="rId1" Type="http://schemas.openxmlformats.org/officeDocument/2006/relationships/slideLayout" Target="../slideLayouts/slideLayout2.xml"/><Relationship Id="rId4" Type="http://schemas.microsoft.com/office/2007/relationships/hdphoto" Target="../media/hdphoto19.wdp"/></Relationships>
</file>

<file path=ppt/slides/_rels/slide2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youtu.be/wcUOa96Zu9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24.wdp"/><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youtu.be/wcUOa96Zu98"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microsoft.com/office/2007/relationships/hdphoto" Target="../media/hdphoto28.wdp"/></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38.jpeg"/><Relationship Id="rId4"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080"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mailto:info@aggielandfaith.org"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aggielandfaith.or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080"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5.wdp"/><Relationship Id="rId7" Type="http://schemas.openxmlformats.org/officeDocument/2006/relationships/hyperlink" Target="http://www.google.com/url?sa=i&amp;rct=j&amp;q=&amp;esrc=s&amp;frm=1&amp;source=images&amp;cd=&amp;cad=rja&amp;docid=vPpjdICNPMRixM&amp;tbnid=AT3qUqRk9z65NM:&amp;ved=0CAUQjRw&amp;url=http://restlesspilgrim.net/blog/2011/06/11/a-year-of-blogging/&amp;ei=C3iWUumqF9LkoASWxIL4CQ&amp;psig=AFQjCNHTILj28ZHFZGHT9v6-fH5FqkPPLg&amp;ust=1385679217469521"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jpeg"/><Relationship Id="rId4" Type="http://schemas.openxmlformats.org/officeDocument/2006/relationships/image" Target="../media/image11.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free-batman-arkham-asylum-hd-desktop-wallpape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4000"/>
                    </a14:imgEffect>
                    <a14:imgEffect>
                      <a14:brightnessContrast bright="18000" contrast="7000"/>
                    </a14:imgEffect>
                  </a14:imgLayer>
                </a14:imgProps>
              </a:ext>
              <a:ext uri="{28A0092B-C50C-407E-A947-70E740481C1C}">
                <a14:useLocalDpi xmlns:a14="http://schemas.microsoft.com/office/drawing/2010/main" val="0"/>
              </a:ext>
            </a:extLst>
          </a:blip>
          <a:srcRect r="9826"/>
          <a:stretch/>
        </p:blipFill>
        <p:spPr bwMode="auto">
          <a:xfrm>
            <a:off x="-26295" y="0"/>
            <a:ext cx="92079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bwMode="auto">
          <a:xfrm rot="20409167" flipH="1">
            <a:off x="2391771" y="116802"/>
            <a:ext cx="2755449" cy="1554026"/>
          </a:xfrm>
          <a:prstGeom prst="cloud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3200" b="1" dirty="0">
                <a:latin typeface="Comic Sans MS" panose="030F0702030302020204" pitchFamily="66" charset="0"/>
              </a:rPr>
              <a:t>“</a:t>
            </a:r>
            <a:r>
              <a:rPr lang="en-US" sz="3200" b="1" dirty="0">
                <a:effectLst>
                  <a:glow rad="127000">
                    <a:srgbClr val="180800"/>
                  </a:glow>
                </a:effectLst>
                <a:latin typeface="Comic Sans MS" panose="030F0702030302020204" pitchFamily="66" charset="0"/>
              </a:rPr>
              <a:t>I’m Batman” </a:t>
            </a:r>
            <a:r>
              <a:rPr lang="en-US" dirty="0"/>
              <a:t/>
            </a:r>
            <a:br>
              <a:rPr lang="en-US" dirty="0"/>
            </a:br>
            <a:endParaRPr kumimoji="0" lang="en-US" sz="1800" b="0" i="0" u="none" strike="noStrike" cap="none" normalizeH="0" baseline="0" dirty="0" smtClean="0">
              <a:ln>
                <a:noFill/>
              </a:ln>
              <a:solidFill>
                <a:schemeClr val="tx1"/>
              </a:solidFill>
              <a:effectLst/>
              <a:latin typeface="Verdana" pitchFamily="34" charset="0"/>
            </a:endParaRPr>
          </a:p>
        </p:txBody>
      </p:sp>
      <p:sp>
        <p:nvSpPr>
          <p:cNvPr id="11" name="Wave 10"/>
          <p:cNvSpPr/>
          <p:nvPr/>
        </p:nvSpPr>
        <p:spPr bwMode="auto">
          <a:xfrm>
            <a:off x="7086600" y="5923948"/>
            <a:ext cx="1828800" cy="952500"/>
          </a:xfrm>
          <a:prstGeom prst="wav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glow rad="190500">
                    <a:srgbClr val="180800"/>
                  </a:glow>
                </a:effectLst>
                <a:latin typeface="Comic Sans MS" panose="030F0702030302020204" pitchFamily="66" charset="0"/>
              </a:rPr>
              <a:t>Part Two</a:t>
            </a:r>
          </a:p>
        </p:txBody>
      </p:sp>
      <p:pic>
        <p:nvPicPr>
          <p:cNvPr id="2" name="batma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7702" y="7391400"/>
            <a:ext cx="406400" cy="406400"/>
          </a:xfrm>
          <a:prstGeom prst="rect">
            <a:avLst/>
          </a:prstGeom>
        </p:spPr>
      </p:pic>
    </p:spTree>
    <p:extLst>
      <p:ext uri="{BB962C8B-B14F-4D97-AF65-F5344CB8AC3E}">
        <p14:creationId xmlns:p14="http://schemas.microsoft.com/office/powerpoint/2010/main" val="3872204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batman_ar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6000"/>
                    </a14:imgEffect>
                    <a14:imgEffect>
                      <a14:colorTemperature colorTemp="6912"/>
                    </a14:imgEffect>
                    <a14:imgEffect>
                      <a14:saturation sat="235000"/>
                    </a14:imgEffect>
                    <a14:imgEffect>
                      <a14:brightnessContrast bright="16000" contrast="-10000"/>
                    </a14:imgEffect>
                  </a14:imgLayer>
                </a14:imgProps>
              </a:ext>
              <a:ext uri="{28A0092B-C50C-407E-A947-70E740481C1C}">
                <a14:useLocalDpi xmlns:a14="http://schemas.microsoft.com/office/drawing/2010/main" val="0"/>
              </a:ext>
            </a:extLst>
          </a:blip>
          <a:srcRect/>
          <a:stretch>
            <a:fillRect/>
          </a:stretch>
        </p:blipFill>
        <p:spPr bwMode="auto">
          <a:xfrm>
            <a:off x="3810000" y="6416"/>
            <a:ext cx="5356459" cy="686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body" idx="1"/>
          </p:nvPr>
        </p:nvSpPr>
        <p:spPr>
          <a:xfrm>
            <a:off x="0" y="609600"/>
            <a:ext cx="3810000" cy="6248400"/>
          </a:xfrm>
        </p:spPr>
        <p:txBody>
          <a:bodyPr lIns="91440" tIns="0" rIns="0" bIns="0"/>
          <a:lstStyle/>
          <a:p>
            <a:pPr eaLnBrk="1" hangingPunct="1">
              <a:buClr>
                <a:srgbClr val="F4CF5A"/>
              </a:buClr>
            </a:pPr>
            <a:r>
              <a:rPr lang="en-US" altLang="en-US" sz="3200" dirty="0" smtClean="0"/>
              <a:t>God’s “batman” soars fearlessly on his missions, believing what he has heard from God! </a:t>
            </a:r>
          </a:p>
          <a:p>
            <a:pPr eaLnBrk="1" hangingPunct="1">
              <a:buClr>
                <a:srgbClr val="F4CF5A"/>
              </a:buClr>
            </a:pPr>
            <a:r>
              <a:rPr lang="en-US" altLang="en-US" sz="3200" dirty="0" smtClean="0"/>
              <a:t>“…</a:t>
            </a:r>
            <a:r>
              <a:rPr lang="en-US" sz="3200" dirty="0"/>
              <a:t>what you hear whispered in the ear, proclaim upon the housetops</a:t>
            </a:r>
            <a:r>
              <a:rPr lang="en-US" sz="3200" dirty="0" smtClean="0"/>
              <a:t>.” </a:t>
            </a:r>
          </a:p>
          <a:p>
            <a:pPr algn="r" eaLnBrk="1" hangingPunct="1">
              <a:buClr>
                <a:srgbClr val="F4CF5A"/>
              </a:buClr>
            </a:pPr>
            <a:r>
              <a:rPr lang="en-US" altLang="en-US" sz="1800" dirty="0" smtClean="0"/>
              <a:t>Mat.10:27</a:t>
            </a:r>
            <a:r>
              <a:rPr lang="en-US" altLang="en-US" sz="2000" dirty="0" smtClean="0"/>
              <a:t> </a:t>
            </a:r>
          </a:p>
        </p:txBody>
      </p:sp>
    </p:spTree>
    <p:extLst>
      <p:ext uri="{BB962C8B-B14F-4D97-AF65-F5344CB8AC3E}">
        <p14:creationId xmlns:p14="http://schemas.microsoft.com/office/powerpoint/2010/main" val="2920090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1000"/>
                                        <p:tgtEl>
                                          <p:spTgt spid="13315">
                                            <p:txEl>
                                              <p:pRg st="0" end="0"/>
                                            </p:txEl>
                                          </p:spTgt>
                                        </p:tgtEl>
                                      </p:cBhvr>
                                    </p:animEffect>
                                    <p:anim calcmode="lin" valueType="num">
                                      <p:cBhvr>
                                        <p:cTn id="8"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Effect transition="in" filter="fade">
                                      <p:cBhvr>
                                        <p:cTn id="14" dur="1000"/>
                                        <p:tgtEl>
                                          <p:spTgt spid="13315">
                                            <p:txEl>
                                              <p:pRg st="1" end="1"/>
                                            </p:txEl>
                                          </p:spTgt>
                                        </p:tgtEl>
                                      </p:cBhvr>
                                    </p:animEffect>
                                    <p:anim calcmode="lin" valueType="num">
                                      <p:cBhvr>
                                        <p:cTn id="15"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Effect transition="in" filter="fade">
                                      <p:cBhvr>
                                        <p:cTn id="21" dur="1000"/>
                                        <p:tgtEl>
                                          <p:spTgt spid="13315">
                                            <p:txEl>
                                              <p:pRg st="2" end="2"/>
                                            </p:txEl>
                                          </p:spTgt>
                                        </p:tgtEl>
                                      </p:cBhvr>
                                    </p:animEffect>
                                    <p:anim calcmode="lin" valueType="num">
                                      <p:cBhvr>
                                        <p:cTn id="22"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3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 y="3657600"/>
            <a:ext cx="4753526" cy="3048000"/>
          </a:xfrm>
        </p:spPr>
        <p:txBody>
          <a:bodyPr lIns="0" tIns="0" rIns="0" bIns="0"/>
          <a:lstStyle/>
          <a:p>
            <a:pPr algn="l" eaLnBrk="1" hangingPunct="1"/>
            <a:r>
              <a:rPr lang="en-US" altLang="en-US" sz="3600" dirty="0" smtClean="0"/>
              <a:t>So far: With bat ears (or God’s hearing), we can SEE &amp; we can SOAR.</a:t>
            </a:r>
            <a:r>
              <a:rPr lang="en-US" altLang="en-US" sz="3600" dirty="0"/>
              <a:t/>
            </a:r>
            <a:br>
              <a:rPr lang="en-US" altLang="en-US" sz="3600" dirty="0"/>
            </a:br>
            <a:r>
              <a:rPr lang="en-US" altLang="en-US" sz="3600" dirty="0" smtClean="0"/>
              <a:t/>
            </a:r>
            <a:br>
              <a:rPr lang="en-US" altLang="en-US" sz="3600" dirty="0" smtClean="0"/>
            </a:br>
            <a:r>
              <a:rPr lang="en-US" altLang="en-US" sz="3600" dirty="0" smtClean="0"/>
              <a:t>Today, we will watch what we SWALLOW!!</a:t>
            </a:r>
          </a:p>
        </p:txBody>
      </p:sp>
      <p:sp>
        <p:nvSpPr>
          <p:cNvPr id="18435" name="Rectangle 3"/>
          <p:cNvSpPr>
            <a:spLocks noGrp="1" noChangeArrowheads="1"/>
          </p:cNvSpPr>
          <p:nvPr>
            <p:ph type="body" idx="1"/>
          </p:nvPr>
        </p:nvSpPr>
        <p:spPr>
          <a:xfrm>
            <a:off x="4724400" y="0"/>
            <a:ext cx="4419600" cy="6833992"/>
          </a:xfrm>
        </p:spPr>
        <p:txBody>
          <a:bodyPr/>
          <a:lstStyle/>
          <a:p>
            <a:pPr eaLnBrk="1" hangingPunct="1">
              <a:lnSpc>
                <a:spcPct val="90000"/>
              </a:lnSpc>
              <a:buClr>
                <a:srgbClr val="F4CF5A"/>
              </a:buClr>
            </a:pPr>
            <a:r>
              <a:rPr lang="en-US" altLang="en-US" sz="3000" dirty="0" smtClean="0"/>
              <a:t>Bats use echolocation to hit an insect with sound waves, understand what it is, catch and eat it in mid-air! </a:t>
            </a:r>
          </a:p>
          <a:p>
            <a:pPr eaLnBrk="1" hangingPunct="1">
              <a:lnSpc>
                <a:spcPct val="90000"/>
              </a:lnSpc>
              <a:buClr>
                <a:srgbClr val="F4CF5A"/>
              </a:buClr>
            </a:pPr>
            <a:r>
              <a:rPr lang="en-US" altLang="en-US" sz="3000" dirty="0" smtClean="0"/>
              <a:t>Bats are so good at this, it is almost impossible to trick them. In a series of experiments, scientists threw things like rocks in front of bats. </a:t>
            </a:r>
            <a:r>
              <a:rPr lang="en-US" altLang="en-US" sz="3000" dirty="0" smtClean="0">
                <a:sym typeface="Wingdings" pitchFamily="2" charset="2"/>
              </a:rPr>
              <a:t></a:t>
            </a:r>
            <a:endParaRPr lang="en-US" altLang="en-US" sz="3000" dirty="0" smtClean="0"/>
          </a:p>
        </p:txBody>
      </p:sp>
      <p:pic>
        <p:nvPicPr>
          <p:cNvPr id="18436" name="Picture 4" descr="brewerbat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9000"/>
                    </a14:imgEffect>
                    <a14:imgEffect>
                      <a14:colorTemperature colorTemp="9580"/>
                    </a14:imgEffect>
                    <a14:imgEffect>
                      <a14:saturation sat="207000"/>
                    </a14:imgEffect>
                    <a14:imgEffect>
                      <a14:brightnessContrast bright="5000" contrast="30000"/>
                    </a14:imgEffect>
                  </a14:imgLayer>
                </a14:imgProps>
              </a:ext>
              <a:ext uri="{28A0092B-C50C-407E-A947-70E740481C1C}">
                <a14:useLocalDpi xmlns:a14="http://schemas.microsoft.com/office/drawing/2010/main" val="0"/>
              </a:ext>
            </a:extLst>
          </a:blip>
          <a:srcRect/>
          <a:stretch>
            <a:fillRect/>
          </a:stretch>
        </p:blipFill>
        <p:spPr bwMode="auto">
          <a:xfrm>
            <a:off x="-1" y="0"/>
            <a:ext cx="4829727" cy="3657600"/>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464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fade">
                                      <p:cBhvr>
                                        <p:cTn id="12" dur="500"/>
                                        <p:tgtEl>
                                          <p:spTgt spid="184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fade">
                                      <p:cBhvr>
                                        <p:cTn id="17"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5456742"/>
            <a:ext cx="4876800" cy="1325058"/>
          </a:xfrm>
        </p:spPr>
        <p:txBody>
          <a:bodyPr/>
          <a:lstStyle/>
          <a:p>
            <a:pPr eaLnBrk="1" hangingPunct="1"/>
            <a:r>
              <a:rPr lang="en-US" altLang="en-US" sz="4000" dirty="0" smtClean="0"/>
              <a:t>With God’s Ears We Eat Good Food</a:t>
            </a:r>
          </a:p>
        </p:txBody>
      </p:sp>
      <p:sp>
        <p:nvSpPr>
          <p:cNvPr id="19459" name="Rectangle 3"/>
          <p:cNvSpPr>
            <a:spLocks noGrp="1" noChangeArrowheads="1"/>
          </p:cNvSpPr>
          <p:nvPr>
            <p:ph type="body" idx="1"/>
          </p:nvPr>
        </p:nvSpPr>
        <p:spPr>
          <a:xfrm>
            <a:off x="4876800" y="0"/>
            <a:ext cx="4267200" cy="6858000"/>
          </a:xfrm>
        </p:spPr>
        <p:txBody>
          <a:bodyPr/>
          <a:lstStyle/>
          <a:p>
            <a:pPr eaLnBrk="1" hangingPunct="1">
              <a:buClr>
                <a:srgbClr val="F4CF5A"/>
              </a:buClr>
            </a:pPr>
            <a:r>
              <a:rPr lang="en-US" altLang="en-US" sz="3000" dirty="0" smtClean="0"/>
              <a:t>The bats sent out sound waves and “saw” the rocks, but they did not try to eat them as they would a flying insect. </a:t>
            </a:r>
          </a:p>
          <a:p>
            <a:pPr eaLnBrk="1" hangingPunct="1">
              <a:buClr>
                <a:srgbClr val="F4CF5A"/>
              </a:buClr>
            </a:pPr>
            <a:r>
              <a:rPr lang="en-US" altLang="en-US" sz="3000" dirty="0" smtClean="0"/>
              <a:t>Somehow the bats are able to tell by the echoes whether or not the object is something that can be eaten! How amazing is that?! </a:t>
            </a:r>
          </a:p>
        </p:txBody>
      </p:sp>
      <p:pic>
        <p:nvPicPr>
          <p:cNvPr id="19460" name="Picture 4" descr="animal-bat-face-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1000"/>
                    </a14:imgEffect>
                    <a14:imgEffect>
                      <a14:colorTemperature colorTemp="8163"/>
                    </a14:imgEffect>
                    <a14:imgEffect>
                      <a14:saturation sat="156000"/>
                    </a14:imgEffect>
                    <a14:imgEffect>
                      <a14:brightnessContrast bright="14000" contrast="49000"/>
                    </a14:imgEffect>
                  </a14:imgLayer>
                </a14:imgProps>
              </a:ext>
              <a:ext uri="{28A0092B-C50C-407E-A947-70E740481C1C}">
                <a14:useLocalDpi xmlns:a14="http://schemas.microsoft.com/office/drawing/2010/main" val="0"/>
              </a:ext>
            </a:extLst>
          </a:blip>
          <a:srcRect/>
          <a:stretch>
            <a:fillRect/>
          </a:stretch>
        </p:blipFill>
        <p:spPr bwMode="auto">
          <a:xfrm>
            <a:off x="0" y="-1"/>
            <a:ext cx="5029200" cy="545674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1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5" descr="Read%20the%20Bibl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9000"/>
                    </a14:imgEffect>
                    <a14:imgEffect>
                      <a14:colorTemperature colorTemp="8744"/>
                    </a14:imgEffect>
                    <a14:imgEffect>
                      <a14:saturation sat="137000"/>
                    </a14:imgEffect>
                    <a14:imgEffect>
                      <a14:brightnessContrast bright="8000" contrast="16000"/>
                    </a14:imgEffect>
                  </a14:imgLayer>
                </a14:imgProps>
              </a:ext>
              <a:ext uri="{28A0092B-C50C-407E-A947-70E740481C1C}">
                <a14:useLocalDpi xmlns:a14="http://schemas.microsoft.com/office/drawing/2010/main" val="0"/>
              </a:ext>
            </a:extLst>
          </a:blip>
          <a:srcRect/>
          <a:stretch>
            <a:fillRect/>
          </a:stretch>
        </p:blipFill>
        <p:spPr bwMode="auto">
          <a:xfrm>
            <a:off x="1" y="0"/>
            <a:ext cx="9144000" cy="687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p:txBody>
          <a:bodyPr/>
          <a:lstStyle/>
          <a:p>
            <a:pPr eaLnBrk="1" hangingPunct="1"/>
            <a:r>
              <a:rPr lang="en-US" altLang="en-US" sz="4000" dirty="0" smtClean="0">
                <a:effectLst>
                  <a:glow rad="190500">
                    <a:srgbClr val="180800"/>
                  </a:glow>
                </a:effectLst>
              </a:rPr>
              <a:t>With God’s Ears We Eat Good Food</a:t>
            </a:r>
          </a:p>
        </p:txBody>
      </p:sp>
      <p:sp>
        <p:nvSpPr>
          <p:cNvPr id="20483" name="Rectangle 3"/>
          <p:cNvSpPr>
            <a:spLocks noGrp="1" noChangeArrowheads="1"/>
          </p:cNvSpPr>
          <p:nvPr>
            <p:ph type="body" idx="1"/>
          </p:nvPr>
        </p:nvSpPr>
        <p:spPr>
          <a:xfrm>
            <a:off x="0" y="1066800"/>
            <a:ext cx="3810000" cy="5791200"/>
          </a:xfrm>
          <a:solidFill>
            <a:srgbClr val="000000">
              <a:alpha val="48000"/>
            </a:srgbClr>
          </a:solidFill>
          <a:effectLst>
            <a:softEdge rad="266700"/>
          </a:effectLst>
        </p:spPr>
        <p:txBody>
          <a:bodyPr/>
          <a:lstStyle/>
          <a:p>
            <a:pPr marL="0" indent="0" eaLnBrk="1" hangingPunct="1">
              <a:buNone/>
            </a:pPr>
            <a:r>
              <a:rPr lang="en-US" altLang="en-US" sz="3200" dirty="0" smtClean="0">
                <a:effectLst>
                  <a:glow rad="190500">
                    <a:srgbClr val="180800"/>
                  </a:glow>
                </a:effectLst>
              </a:rPr>
              <a:t>When we read or hear the Word of God wearing our “Heavenly bat-ears,” we become wiser. We begin to make better choices. We know what to swallow and what to just ignore.</a:t>
            </a:r>
          </a:p>
        </p:txBody>
      </p:sp>
    </p:spTree>
    <p:extLst>
      <p:ext uri="{BB962C8B-B14F-4D97-AF65-F5344CB8AC3E}">
        <p14:creationId xmlns:p14="http://schemas.microsoft.com/office/powerpoint/2010/main" val="1439491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animEffect transition="in" filter="fade">
                                      <p:cBhvr>
                                        <p:cTn id="7" dur="500"/>
                                        <p:tgtEl>
                                          <p:spTgt spid="2048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fade">
                                      <p:cBhvr>
                                        <p:cTn id="12" dur="500"/>
                                        <p:tgtEl>
                                          <p:spTgt spid="204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wordofgod"/>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8000"/>
                    </a14:imgEffect>
                    <a14:imgEffect>
                      <a14:colorTemperature colorTemp="11500"/>
                    </a14:imgEffect>
                    <a14:imgEffect>
                      <a14:saturation sat="66000"/>
                    </a14:imgEffect>
                    <a14:imgEffect>
                      <a14:brightnessContrast bright="3000" contrast="42000"/>
                    </a14:imgEffect>
                  </a14:imgLayer>
                </a14:imgProps>
              </a:ext>
              <a:ext uri="{28A0092B-C50C-407E-A947-70E740481C1C}">
                <a14:useLocalDpi xmlns:a14="http://schemas.microsoft.com/office/drawing/2010/main" val="0"/>
              </a:ext>
            </a:extLst>
          </a:blip>
          <a:srcRect/>
          <a:stretch>
            <a:fillRect/>
          </a:stretch>
        </p:blipFill>
        <p:spPr bwMode="auto">
          <a:xfrm>
            <a:off x="0" y="18788"/>
            <a:ext cx="9107469" cy="523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body" idx="1"/>
          </p:nvPr>
        </p:nvSpPr>
        <p:spPr>
          <a:xfrm>
            <a:off x="0" y="4267200"/>
            <a:ext cx="9144000" cy="2590800"/>
          </a:xfrm>
        </p:spPr>
        <p:txBody>
          <a:bodyPr/>
          <a:lstStyle/>
          <a:p>
            <a:pPr marL="0" indent="0" eaLnBrk="1" hangingPunct="1">
              <a:buNone/>
            </a:pPr>
            <a:r>
              <a:rPr lang="en-US" altLang="en-US" sz="3200" dirty="0" smtClean="0"/>
              <a:t>“</a:t>
            </a:r>
            <a:r>
              <a:rPr lang="en-US" sz="3200" dirty="0"/>
              <a:t>We always thank God that you believed the message we preached. It came from him, and it isn’t something made up by humans. You accepted it as God’s message, and now he is working in you</a:t>
            </a:r>
            <a:r>
              <a:rPr lang="en-US" sz="3200" dirty="0" smtClean="0"/>
              <a:t>.” </a:t>
            </a:r>
            <a:r>
              <a:rPr lang="en-US" altLang="en-US" sz="2000" dirty="0" smtClean="0"/>
              <a:t>1 Thess. 2:13 </a:t>
            </a:r>
          </a:p>
        </p:txBody>
      </p:sp>
    </p:spTree>
    <p:extLst>
      <p:ext uri="{BB962C8B-B14F-4D97-AF65-F5344CB8AC3E}">
        <p14:creationId xmlns:p14="http://schemas.microsoft.com/office/powerpoint/2010/main" val="226718100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4343400" y="-6264"/>
            <a:ext cx="4800600" cy="6864264"/>
          </a:xfrm>
        </p:spPr>
        <p:txBody>
          <a:bodyPr/>
          <a:lstStyle/>
          <a:p>
            <a:pPr marL="0" indent="0" eaLnBrk="1" hangingPunct="1">
              <a:lnSpc>
                <a:spcPct val="90000"/>
              </a:lnSpc>
              <a:buNone/>
            </a:pPr>
            <a:r>
              <a:rPr lang="en-US" altLang="en-US" sz="3200" dirty="0" smtClean="0"/>
              <a:t>A man walked into a small grocery store to buy a box of cereal.  He was amazed to see every shelf in the store filled with jars of mayonnaise.  He told the owner of the store, “I want to buy a box of cereal but I can’t find any.” The grocer said, “It’s in the basement.  Follow me.” </a:t>
            </a:r>
            <a:r>
              <a:rPr lang="en-US" altLang="en-US" dirty="0" smtClean="0">
                <a:sym typeface="Wingdings" pitchFamily="2" charset="2"/>
              </a:rPr>
              <a:t></a:t>
            </a:r>
            <a:endParaRPr lang="en-US" altLang="en-US" dirty="0" smtClean="0"/>
          </a:p>
        </p:txBody>
      </p:sp>
      <p:pic>
        <p:nvPicPr>
          <p:cNvPr id="22532" name="Picture 4" descr="untitle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69000"/>
                    </a14:imgEffect>
                    <a14:imgEffect>
                      <a14:colorTemperature colorTemp="10494"/>
                    </a14:imgEffect>
                    <a14:imgEffect>
                      <a14:saturation sat="270000"/>
                    </a14:imgEffect>
                    <a14:imgEffect>
                      <a14:brightnessContrast contrast="31000"/>
                    </a14:imgEffect>
                  </a14:imgLayer>
                </a14:imgProps>
              </a:ext>
              <a:ext uri="{28A0092B-C50C-407E-A947-70E740481C1C}">
                <a14:useLocalDpi xmlns:a14="http://schemas.microsoft.com/office/drawing/2010/main" val="0"/>
              </a:ext>
            </a:extLst>
          </a:blip>
          <a:srcRect l="8180" r="5260"/>
          <a:stretch/>
        </p:blipFill>
        <p:spPr bwMode="auto">
          <a:xfrm>
            <a:off x="0" y="0"/>
            <a:ext cx="4343400" cy="68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93268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48200" y="0"/>
            <a:ext cx="4495800" cy="1752600"/>
          </a:xfrm>
        </p:spPr>
        <p:txBody>
          <a:bodyPr/>
          <a:lstStyle/>
          <a:p>
            <a:pPr algn="l" eaLnBrk="1" hangingPunct="1"/>
            <a:r>
              <a:rPr lang="en-US" altLang="en-US" sz="4000" dirty="0" smtClean="0"/>
              <a:t>With God’s Ears We Eat Good Food</a:t>
            </a:r>
          </a:p>
        </p:txBody>
      </p:sp>
      <p:sp>
        <p:nvSpPr>
          <p:cNvPr id="23555" name="Rectangle 3"/>
          <p:cNvSpPr>
            <a:spLocks noGrp="1" noChangeArrowheads="1"/>
          </p:cNvSpPr>
          <p:nvPr>
            <p:ph type="body" idx="1"/>
          </p:nvPr>
        </p:nvSpPr>
        <p:spPr>
          <a:xfrm>
            <a:off x="0" y="0"/>
            <a:ext cx="4572000" cy="6858000"/>
          </a:xfrm>
        </p:spPr>
        <p:txBody>
          <a:bodyPr/>
          <a:lstStyle/>
          <a:p>
            <a:pPr marL="0" indent="0" eaLnBrk="1" hangingPunct="1">
              <a:buNone/>
            </a:pPr>
            <a:r>
              <a:rPr lang="en-US" altLang="en-US" sz="3000" dirty="0" smtClean="0"/>
              <a:t>They went down into the basement and it too was filled with cartons and cartons of mayonnaise.  The man said, “Wow, you must sell a lot of mayonnaise!”  The grocer said, “No, I don't sell much</a:t>
            </a:r>
            <a:r>
              <a:rPr lang="en-US" altLang="en-US" sz="3000" dirty="0"/>
              <a:t> </a:t>
            </a:r>
            <a:r>
              <a:rPr lang="en-US" altLang="en-US" sz="3000" dirty="0" smtClean="0"/>
              <a:t>mayonnaise.  But the guy who sells me</a:t>
            </a:r>
            <a:r>
              <a:rPr lang="en-US" altLang="en-US" sz="3000" dirty="0"/>
              <a:t> </a:t>
            </a:r>
            <a:r>
              <a:rPr lang="en-US" altLang="en-US" sz="3000" dirty="0" smtClean="0"/>
              <a:t>mayonnaise—boy, can he sell mayonnaise!”	</a:t>
            </a:r>
            <a:r>
              <a:rPr lang="en-US" altLang="en-US" sz="2800" dirty="0" smtClean="0"/>
              <a:t> </a:t>
            </a:r>
          </a:p>
        </p:txBody>
      </p:sp>
      <p:pic>
        <p:nvPicPr>
          <p:cNvPr id="23556" name="Picture 4" descr="salesm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0000"/>
                    </a14:imgEffect>
                    <a14:imgEffect>
                      <a14:colorTemperature colorTemp="9657"/>
                    </a14:imgEffect>
                    <a14:imgEffect>
                      <a14:saturation sat="98000"/>
                    </a14:imgEffect>
                    <a14:imgEffect>
                      <a14:brightnessContrast bright="5000" contrast="21000"/>
                    </a14:imgEffect>
                  </a14:imgLayer>
                </a14:imgProps>
              </a:ext>
              <a:ext uri="{28A0092B-C50C-407E-A947-70E740481C1C}">
                <a14:useLocalDpi xmlns:a14="http://schemas.microsoft.com/office/drawing/2010/main" val="0"/>
              </a:ext>
            </a:extLst>
          </a:blip>
          <a:srcRect/>
          <a:stretch>
            <a:fillRect/>
          </a:stretch>
        </p:blipFill>
        <p:spPr bwMode="auto">
          <a:xfrm>
            <a:off x="4495800" y="1822450"/>
            <a:ext cx="4648200" cy="5035550"/>
          </a:xfrm>
          <a:prstGeom prst="rect">
            <a:avLst/>
          </a:prstGeom>
          <a:noFill/>
          <a:ln>
            <a:noFill/>
          </a:ln>
          <a:effectLst>
            <a:softEdge rad="266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85686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4038600" y="0"/>
            <a:ext cx="5105400" cy="6858000"/>
          </a:xfrm>
        </p:spPr>
        <p:txBody>
          <a:bodyPr/>
          <a:lstStyle/>
          <a:p>
            <a:pPr eaLnBrk="1" hangingPunct="1">
              <a:buClr>
                <a:srgbClr val="F4CF5A"/>
              </a:buClr>
            </a:pPr>
            <a:r>
              <a:rPr lang="en-US" altLang="en-US" sz="3000" dirty="0" smtClean="0"/>
              <a:t>Some people will buy anything if the salesman is convincing enough. Satan is an excellent salesman! </a:t>
            </a:r>
          </a:p>
          <a:p>
            <a:pPr eaLnBrk="1" hangingPunct="1">
              <a:buClr>
                <a:srgbClr val="F4CF5A"/>
              </a:buClr>
            </a:pPr>
            <a:r>
              <a:rPr lang="en-US" altLang="en-US" sz="3000" dirty="0" smtClean="0"/>
              <a:t>If we hear teachings and advice and aren’t listening with “spiritual ears” (developed through bible study), we will be buying into lies. </a:t>
            </a:r>
          </a:p>
          <a:p>
            <a:pPr eaLnBrk="1" hangingPunct="1">
              <a:buClr>
                <a:srgbClr val="F4CF5A"/>
              </a:buClr>
            </a:pPr>
            <a:r>
              <a:rPr lang="en-US" altLang="en-US" sz="3000" dirty="0" smtClean="0"/>
              <a:t>We will be vulnerable to swallowing all kinds of junk.</a:t>
            </a:r>
          </a:p>
        </p:txBody>
      </p:sp>
      <p:pic>
        <p:nvPicPr>
          <p:cNvPr id="24579" name="Picture 4" descr="sat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9405"/>
                    </a14:imgEffect>
                    <a14:imgEffect>
                      <a14:saturation sat="222000"/>
                    </a14:imgEffect>
                    <a14:imgEffect>
                      <a14:brightnessContrast bright="-10000" contrast="68000"/>
                    </a14:imgEffect>
                  </a14:imgLayer>
                </a14:imgProps>
              </a:ext>
              <a:ext uri="{28A0092B-C50C-407E-A947-70E740481C1C}">
                <a14:useLocalDpi xmlns:a14="http://schemas.microsoft.com/office/drawing/2010/main" val="0"/>
              </a:ext>
            </a:extLst>
          </a:blip>
          <a:srcRect/>
          <a:stretch>
            <a:fillRect/>
          </a:stretch>
        </p:blipFill>
        <p:spPr bwMode="auto">
          <a:xfrm>
            <a:off x="0" y="0"/>
            <a:ext cx="41738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683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fade">
                                      <p:cBhvr>
                                        <p:cTn id="7" dur="500"/>
                                        <p:tgtEl>
                                          <p:spTgt spid="24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8">
                                            <p:txEl>
                                              <p:pRg st="1" end="1"/>
                                            </p:txEl>
                                          </p:spTgt>
                                        </p:tgtEl>
                                        <p:attrNameLst>
                                          <p:attrName>style.visibility</p:attrName>
                                        </p:attrNameLst>
                                      </p:cBhvr>
                                      <p:to>
                                        <p:strVal val="visible"/>
                                      </p:to>
                                    </p:set>
                                    <p:animEffect transition="in" filter="fade">
                                      <p:cBhvr>
                                        <p:cTn id="12" dur="500"/>
                                        <p:tgtEl>
                                          <p:spTgt spid="24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78">
                                            <p:txEl>
                                              <p:pRg st="2" end="2"/>
                                            </p:txEl>
                                          </p:spTgt>
                                        </p:tgtEl>
                                        <p:attrNameLst>
                                          <p:attrName>style.visibility</p:attrName>
                                        </p:attrNameLst>
                                      </p:cBhvr>
                                      <p:to>
                                        <p:strVal val="visible"/>
                                      </p:to>
                                    </p:set>
                                    <p:animEffect transition="in" filter="fade">
                                      <p:cBhvr>
                                        <p:cTn id="17" dur="500"/>
                                        <p:tgtEl>
                                          <p:spTgt spid="245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4495800"/>
            <a:ext cx="9067800" cy="2362200"/>
          </a:xfrm>
        </p:spPr>
        <p:txBody>
          <a:bodyPr/>
          <a:lstStyle/>
          <a:p>
            <a:pPr algn="l" eaLnBrk="1" hangingPunct="1"/>
            <a:r>
              <a:rPr lang="en-US" altLang="en-US" sz="3200" dirty="0" smtClean="0"/>
              <a:t>“…</a:t>
            </a:r>
            <a:r>
              <a:rPr lang="en-US" sz="3200" dirty="0"/>
              <a:t>They come and sit in front of you as My people, and listen to the words you say. But they do not do them. With their mouth they speak of love, but their hearts are full of sinful desire</a:t>
            </a:r>
            <a:r>
              <a:rPr lang="en-US" sz="3200" dirty="0" smtClean="0"/>
              <a:t>.” </a:t>
            </a:r>
            <a:r>
              <a:rPr lang="en-US" altLang="en-US" sz="2000" dirty="0" err="1" smtClean="0"/>
              <a:t>Ezk</a:t>
            </a:r>
            <a:r>
              <a:rPr lang="en-US" altLang="en-US" sz="2000" dirty="0" smtClean="0"/>
              <a:t>. </a:t>
            </a:r>
            <a:r>
              <a:rPr lang="en-US" altLang="en-US" sz="2000" dirty="0"/>
              <a:t>33:31 </a:t>
            </a:r>
            <a:endParaRPr lang="en-US" altLang="en-US" sz="2000" dirty="0" smtClean="0"/>
          </a:p>
        </p:txBody>
      </p:sp>
      <p:sp>
        <p:nvSpPr>
          <p:cNvPr id="25603" name="Rectangle 3"/>
          <p:cNvSpPr>
            <a:spLocks noGrp="1" noChangeArrowheads="1"/>
          </p:cNvSpPr>
          <p:nvPr>
            <p:ph type="body" idx="1"/>
          </p:nvPr>
        </p:nvSpPr>
        <p:spPr>
          <a:xfrm>
            <a:off x="6324600" y="0"/>
            <a:ext cx="2819399" cy="4495800"/>
          </a:xfrm>
        </p:spPr>
        <p:txBody>
          <a:bodyPr lIns="0" tIns="0" rIns="0" bIns="0"/>
          <a:lstStyle/>
          <a:p>
            <a:pPr marL="0" indent="0" eaLnBrk="1" hangingPunct="1">
              <a:buClr>
                <a:srgbClr val="F4CF5A"/>
              </a:buClr>
              <a:buNone/>
            </a:pPr>
            <a:r>
              <a:rPr lang="en-US" altLang="en-US" sz="3200" dirty="0" smtClean="0"/>
              <a:t>So why can’t we hear and receive what God is saying to us? Our sinful desires are like wax in our ears. </a:t>
            </a:r>
          </a:p>
        </p:txBody>
      </p:sp>
      <p:pic>
        <p:nvPicPr>
          <p:cNvPr id="25604" name="Picture 4" descr="iPod"/>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9000"/>
                    </a14:imgEffect>
                    <a14:imgEffect>
                      <a14:colorTemperature colorTemp="9825"/>
                    </a14:imgEffect>
                    <a14:imgEffect>
                      <a14:saturation sat="321000"/>
                    </a14:imgEffect>
                    <a14:imgEffect>
                      <a14:brightnessContrast bright="-4000" contrast="47000"/>
                    </a14:imgEffect>
                  </a14:imgLayer>
                </a14:imgProps>
              </a:ext>
              <a:ext uri="{28A0092B-C50C-407E-A947-70E740481C1C}">
                <a14:useLocalDpi xmlns:a14="http://schemas.microsoft.com/office/drawing/2010/main" val="0"/>
              </a:ext>
            </a:extLst>
          </a:blip>
          <a:srcRect/>
          <a:stretch>
            <a:fillRect/>
          </a:stretch>
        </p:blipFill>
        <p:spPr bwMode="auto">
          <a:xfrm>
            <a:off x="0" y="0"/>
            <a:ext cx="6267186" cy="4572000"/>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315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fade">
                                      <p:cBhvr>
                                        <p:cTn id="12"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nterval-Training-Music"/>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6000"/>
                    </a14:imgEffect>
                    <a14:imgEffect>
                      <a14:colorTemperature colorTemp="10572"/>
                    </a14:imgEffect>
                    <a14:imgEffect>
                      <a14:saturation sat="280000"/>
                    </a14:imgEffect>
                    <a14:imgEffect>
                      <a14:brightnessContrast bright="11000" contrast="39000"/>
                    </a14:imgEffect>
                  </a14:imgLayer>
                </a14:imgProps>
              </a:ext>
              <a:ext uri="{28A0092B-C50C-407E-A947-70E740481C1C}">
                <a14:useLocalDpi xmlns:a14="http://schemas.microsoft.com/office/drawing/2010/main" val="0"/>
              </a:ext>
            </a:extLst>
          </a:blip>
          <a:srcRect t="22228" b="2487"/>
          <a:stretch/>
        </p:blipFill>
        <p:spPr bwMode="auto">
          <a:xfrm>
            <a:off x="36910" y="685800"/>
            <a:ext cx="9107090" cy="328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0" y="-46973"/>
            <a:ext cx="9107090" cy="732773"/>
          </a:xfrm>
        </p:spPr>
        <p:txBody>
          <a:bodyPr/>
          <a:lstStyle/>
          <a:p>
            <a:pPr eaLnBrk="1" hangingPunct="1"/>
            <a:r>
              <a:rPr lang="en-US" altLang="en-US" sz="3600" dirty="0" smtClean="0"/>
              <a:t>Wax in God’s Heavenly Bat Ears</a:t>
            </a:r>
          </a:p>
        </p:txBody>
      </p:sp>
      <p:sp>
        <p:nvSpPr>
          <p:cNvPr id="26628" name="Rectangle 3"/>
          <p:cNvSpPr>
            <a:spLocks noGrp="1" noChangeArrowheads="1"/>
          </p:cNvSpPr>
          <p:nvPr>
            <p:ph type="body" idx="1"/>
          </p:nvPr>
        </p:nvSpPr>
        <p:spPr>
          <a:xfrm>
            <a:off x="-8351" y="3962400"/>
            <a:ext cx="9107090" cy="2895600"/>
          </a:xfrm>
        </p:spPr>
        <p:txBody>
          <a:bodyPr/>
          <a:lstStyle/>
          <a:p>
            <a:pPr eaLnBrk="1" hangingPunct="1">
              <a:lnSpc>
                <a:spcPct val="90000"/>
              </a:lnSpc>
              <a:buClr>
                <a:srgbClr val="F4CF5A"/>
              </a:buClr>
            </a:pPr>
            <a:r>
              <a:rPr lang="en-US" altLang="en-US" sz="3200" dirty="0" smtClean="0"/>
              <a:t>“</a:t>
            </a:r>
            <a:r>
              <a:rPr lang="en-US" sz="3200" dirty="0"/>
              <a:t>They think of you as nothing more than one who sings love songs with a beautiful voice and plays music well. For they hear what you say, but they will not do it</a:t>
            </a:r>
            <a:r>
              <a:rPr lang="en-US" sz="3200" dirty="0" smtClean="0"/>
              <a:t>. </a:t>
            </a:r>
            <a:r>
              <a:rPr lang="en-US" altLang="en-US" sz="2000" dirty="0" err="1" smtClean="0"/>
              <a:t>Ezk</a:t>
            </a:r>
            <a:r>
              <a:rPr lang="en-US" altLang="en-US" sz="2000" dirty="0" smtClean="0"/>
              <a:t>. 33:32 </a:t>
            </a:r>
          </a:p>
          <a:p>
            <a:pPr eaLnBrk="1" hangingPunct="1">
              <a:lnSpc>
                <a:spcPct val="90000"/>
              </a:lnSpc>
              <a:buClr>
                <a:srgbClr val="F4CF5A"/>
              </a:buClr>
            </a:pPr>
            <a:r>
              <a:rPr lang="en-US" altLang="en-US" sz="3200" dirty="0" smtClean="0"/>
              <a:t>We say, “Great sermon pastor,” but it doesn’t change our life.</a:t>
            </a:r>
          </a:p>
        </p:txBody>
      </p:sp>
    </p:spTree>
    <p:extLst>
      <p:ext uri="{BB962C8B-B14F-4D97-AF65-F5344CB8AC3E}">
        <p14:creationId xmlns:p14="http://schemas.microsoft.com/office/powerpoint/2010/main" val="859103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fade">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8">
                                            <p:txEl>
                                              <p:pRg st="1" end="1"/>
                                            </p:txEl>
                                          </p:spTgt>
                                        </p:tgtEl>
                                        <p:attrNameLst>
                                          <p:attrName>style.visibility</p:attrName>
                                        </p:attrNameLst>
                                      </p:cBhvr>
                                      <p:to>
                                        <p:strVal val="visible"/>
                                      </p:to>
                                    </p:set>
                                    <p:animEffect transition="in" filter="fade">
                                      <p:cBhvr>
                                        <p:cTn id="12" dur="500"/>
                                        <p:tgtEl>
                                          <p:spTgt spid="266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http://campaignkerusso.org/?p=11080</a:t>
            </a:r>
            <a:r>
              <a:rPr lang="en-US" sz="2000" b="1" dirty="0"/>
              <a:t> </a:t>
            </a: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3776863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api.ning.com/files/QymItXEcIJVscThMXZvFFHzD7qYUKxwtNqCf4ZTpxkAO4Y4g89w6NHCuoEf7CCsarPCCzRUNBsmdbMgYwpEvXPe04PXROsEc/SatanandEvetemptationAmandaLR.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9000"/>
                    </a14:imgEffect>
                    <a14:imgEffect>
                      <a14:colorTemperature colorTemp="4751"/>
                    </a14:imgEffect>
                    <a14:imgEffect>
                      <a14:saturation sat="119000"/>
                    </a14:imgEffect>
                    <a14:imgEffect>
                      <a14:brightnessContrast bright="26000" contrast="32000"/>
                    </a14:imgEffect>
                  </a14:imgLayer>
                </a14:imgProps>
              </a:ext>
              <a:ext uri="{28A0092B-C50C-407E-A947-70E740481C1C}">
                <a14:useLocalDpi xmlns:a14="http://schemas.microsoft.com/office/drawing/2010/main" val="0"/>
              </a:ext>
            </a:extLst>
          </a:blip>
          <a:srcRect l="6282" t="4027" r="10612" b="2818"/>
          <a:stretch/>
        </p:blipFill>
        <p:spPr bwMode="auto">
          <a:xfrm>
            <a:off x="0" y="0"/>
            <a:ext cx="9172834"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0" name="Rectangle 2"/>
          <p:cNvSpPr>
            <a:spLocks noGrp="1" noChangeArrowheads="1"/>
          </p:cNvSpPr>
          <p:nvPr>
            <p:ph type="title"/>
          </p:nvPr>
        </p:nvSpPr>
        <p:spPr>
          <a:xfrm>
            <a:off x="76201" y="60761"/>
            <a:ext cx="7315199" cy="472639"/>
          </a:xfrm>
          <a:effectLst>
            <a:glow rad="190500">
              <a:srgbClr val="000000"/>
            </a:glow>
          </a:effectLst>
        </p:spPr>
        <p:txBody>
          <a:bodyPr lIns="0" tIns="0" rIns="0" bIns="0"/>
          <a:lstStyle/>
          <a:p>
            <a:pPr eaLnBrk="1" hangingPunct="1"/>
            <a:r>
              <a:rPr lang="en-US" altLang="en-US" sz="3600" dirty="0" smtClean="0">
                <a:effectLst>
                  <a:glow rad="190500">
                    <a:srgbClr val="180800"/>
                  </a:glow>
                </a:effectLst>
              </a:rPr>
              <a:t>Covetousness is Wax in Our Ears  </a:t>
            </a:r>
          </a:p>
        </p:txBody>
      </p:sp>
      <p:sp>
        <p:nvSpPr>
          <p:cNvPr id="27651" name="Rectangle 3"/>
          <p:cNvSpPr>
            <a:spLocks noGrp="1" noChangeArrowheads="1"/>
          </p:cNvSpPr>
          <p:nvPr>
            <p:ph type="body" idx="1"/>
          </p:nvPr>
        </p:nvSpPr>
        <p:spPr>
          <a:xfrm>
            <a:off x="152400" y="4038600"/>
            <a:ext cx="8970723" cy="2895600"/>
          </a:xfrm>
          <a:noFill/>
          <a:effectLst>
            <a:softEdge rad="152400"/>
          </a:effectLst>
        </p:spPr>
        <p:txBody>
          <a:bodyPr lIns="0" tIns="0" rIns="0" bIns="0"/>
          <a:lstStyle/>
          <a:p>
            <a:pPr marL="0" indent="0" algn="ctr" eaLnBrk="1" hangingPunct="1">
              <a:lnSpc>
                <a:spcPct val="90000"/>
              </a:lnSpc>
              <a:buNone/>
            </a:pPr>
            <a:r>
              <a:rPr lang="en-US" altLang="en-US" sz="2900" dirty="0" smtClean="0">
                <a:effectLst>
                  <a:glow rad="190500">
                    <a:schemeClr val="bg1"/>
                  </a:glow>
                </a:effectLst>
              </a:rPr>
              <a:t>This is how Satan was able to deceive Eve</a:t>
            </a:r>
          </a:p>
          <a:p>
            <a:pPr marL="0" indent="0" eaLnBrk="1" hangingPunct="1">
              <a:lnSpc>
                <a:spcPct val="90000"/>
              </a:lnSpc>
              <a:buNone/>
            </a:pPr>
            <a:r>
              <a:rPr lang="en-US" altLang="en-US" sz="2900" dirty="0" smtClean="0">
                <a:effectLst>
                  <a:glow rad="190500">
                    <a:schemeClr val="bg1"/>
                  </a:glow>
                </a:effectLst>
              </a:rPr>
              <a:t>“</a:t>
            </a:r>
            <a:r>
              <a:rPr lang="en-US" sz="3200" dirty="0">
                <a:effectLst>
                  <a:glow rad="190500">
                    <a:schemeClr val="bg1"/>
                  </a:glow>
                </a:effectLst>
              </a:rPr>
              <a:t>The woman stared at the fruit. It looked beautiful and tasty. She wanted the wisdom that it would give her, and she ate some of the fruit. Her husband was there with her, so she gave some to him, and he ate it too</a:t>
            </a:r>
            <a:r>
              <a:rPr lang="en-US" sz="3200" dirty="0" smtClean="0">
                <a:effectLst>
                  <a:glow rad="190500">
                    <a:schemeClr val="bg1"/>
                  </a:glow>
                </a:effectLst>
              </a:rPr>
              <a:t>.” </a:t>
            </a:r>
            <a:r>
              <a:rPr lang="en-US" altLang="en-US" sz="2000" dirty="0" smtClean="0">
                <a:effectLst>
                  <a:glow rad="190500">
                    <a:schemeClr val="bg1"/>
                  </a:glow>
                </a:effectLst>
              </a:rPr>
              <a:t>Gen. 3:6 </a:t>
            </a:r>
          </a:p>
        </p:txBody>
      </p:sp>
    </p:spTree>
    <p:extLst>
      <p:ext uri="{BB962C8B-B14F-4D97-AF65-F5344CB8AC3E}">
        <p14:creationId xmlns:p14="http://schemas.microsoft.com/office/powerpoint/2010/main" val="2853006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589218" y="0"/>
            <a:ext cx="3478582" cy="2438399"/>
          </a:xfrm>
        </p:spPr>
        <p:txBody>
          <a:bodyPr/>
          <a:lstStyle/>
          <a:p>
            <a:pPr algn="l" eaLnBrk="1" hangingPunct="1"/>
            <a:r>
              <a:rPr lang="en-US" altLang="en-US" sz="3600" dirty="0" smtClean="0"/>
              <a:t>Covetousness is Wax in Our Ears</a:t>
            </a:r>
            <a:r>
              <a:rPr lang="en-US" altLang="en-US" dirty="0" smtClean="0"/>
              <a:t>  </a:t>
            </a:r>
          </a:p>
        </p:txBody>
      </p:sp>
      <p:pic>
        <p:nvPicPr>
          <p:cNvPr id="6146" name="Picture 2" descr="https://encrypted-tbn3.gstatic.com/images?q=tbn:ANd9GcSLEKa6K2l6ux04kSaxZ0ydTmUo_7rq00jszbvEMsUV816SDutr">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3000"/>
                    </a14:imgEffect>
                    <a14:imgEffect>
                      <a14:colorTemperature colorTemp="8318"/>
                    </a14:imgEffect>
                    <a14:imgEffect>
                      <a14:saturation sat="199000"/>
                    </a14:imgEffect>
                    <a14:imgEffect>
                      <a14:brightnessContrast bright="12000" contrast="15000"/>
                    </a14:imgEffect>
                  </a14:imgLayer>
                </a14:imgProps>
              </a:ext>
              <a:ext uri="{28A0092B-C50C-407E-A947-70E740481C1C}">
                <a14:useLocalDpi xmlns:a14="http://schemas.microsoft.com/office/drawing/2010/main" val="0"/>
              </a:ext>
            </a:extLst>
          </a:blip>
          <a:srcRect t="7824"/>
          <a:stretch/>
        </p:blipFill>
        <p:spPr bwMode="auto">
          <a:xfrm>
            <a:off x="-13570" y="0"/>
            <a:ext cx="5600700" cy="3099279"/>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28675" name="Rectangle 3"/>
          <p:cNvSpPr>
            <a:spLocks noGrp="1" noChangeArrowheads="1"/>
          </p:cNvSpPr>
          <p:nvPr>
            <p:ph type="body" idx="1"/>
          </p:nvPr>
        </p:nvSpPr>
        <p:spPr>
          <a:xfrm>
            <a:off x="0" y="2590800"/>
            <a:ext cx="9144000" cy="4267200"/>
          </a:xfrm>
          <a:solidFill>
            <a:schemeClr val="bg1"/>
          </a:solidFill>
          <a:effectLst>
            <a:softEdge rad="304800"/>
          </a:effectLst>
        </p:spPr>
        <p:txBody>
          <a:bodyPr/>
          <a:lstStyle/>
          <a:p>
            <a:pPr eaLnBrk="1" hangingPunct="1">
              <a:buClr>
                <a:srgbClr val="F4CF5A"/>
              </a:buClr>
            </a:pPr>
            <a:r>
              <a:rPr lang="en-US" altLang="en-US" dirty="0" smtClean="0"/>
              <a:t> </a:t>
            </a:r>
            <a:r>
              <a:rPr lang="en-US" altLang="en-US" sz="3000" dirty="0" smtClean="0"/>
              <a:t>She coveted </a:t>
            </a:r>
            <a:r>
              <a:rPr lang="en-US" altLang="en-US" sz="3000" dirty="0"/>
              <a:t>the </a:t>
            </a:r>
            <a:r>
              <a:rPr lang="en-US" altLang="en-US" sz="3000" dirty="0" smtClean="0"/>
              <a:t>food with her belly </a:t>
            </a:r>
          </a:p>
          <a:p>
            <a:pPr eaLnBrk="1" hangingPunct="1">
              <a:buClr>
                <a:srgbClr val="F4CF5A"/>
              </a:buClr>
            </a:pPr>
            <a:r>
              <a:rPr lang="en-US" altLang="en-US" sz="3000" dirty="0" smtClean="0"/>
              <a:t>With her eyes , attractive things</a:t>
            </a:r>
          </a:p>
          <a:p>
            <a:pPr eaLnBrk="1" hangingPunct="1">
              <a:buClr>
                <a:srgbClr val="F4CF5A"/>
              </a:buClr>
            </a:pPr>
            <a:r>
              <a:rPr lang="en-US" altLang="en-US" sz="3000" dirty="0" smtClean="0"/>
              <a:t>With her pride, hidden knowledge</a:t>
            </a:r>
          </a:p>
          <a:p>
            <a:pPr eaLnBrk="1" hangingPunct="1">
              <a:buClr>
                <a:srgbClr val="F4CF5A"/>
              </a:buClr>
            </a:pPr>
            <a:r>
              <a:rPr lang="en-US" altLang="en-US" sz="3000" dirty="0" smtClean="0"/>
              <a:t>Listening to Satan made her stop listening to God who had said “You shall not eat of it.” She was soon easily deceived. </a:t>
            </a:r>
          </a:p>
          <a:p>
            <a:pPr eaLnBrk="1" hangingPunct="1">
              <a:buClr>
                <a:srgbClr val="F4CF5A"/>
              </a:buClr>
            </a:pPr>
            <a:r>
              <a:rPr lang="en-US" altLang="en-US" sz="3000" dirty="0" smtClean="0"/>
              <a:t>She had wax in her spiritual ears and was soon buying into lies.</a:t>
            </a:r>
          </a:p>
        </p:txBody>
      </p:sp>
    </p:spTree>
    <p:extLst>
      <p:ext uri="{BB962C8B-B14F-4D97-AF65-F5344CB8AC3E}">
        <p14:creationId xmlns:p14="http://schemas.microsoft.com/office/powerpoint/2010/main" val="1290942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5">
                                            <p:bg/>
                                          </p:spTgt>
                                        </p:tgtEl>
                                        <p:attrNameLst>
                                          <p:attrName>style.visibility</p:attrName>
                                        </p:attrNameLst>
                                      </p:cBhvr>
                                      <p:to>
                                        <p:strVal val="visible"/>
                                      </p:to>
                                    </p:set>
                                    <p:animEffect transition="in" filter="fade">
                                      <p:cBhvr>
                                        <p:cTn id="7" dur="500"/>
                                        <p:tgtEl>
                                          <p:spTgt spid="2867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Effect transition="in" filter="fade">
                                      <p:cBhvr>
                                        <p:cTn id="12" dur="500"/>
                                        <p:tgtEl>
                                          <p:spTgt spid="286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5">
                                            <p:txEl>
                                              <p:pRg st="1" end="1"/>
                                            </p:txEl>
                                          </p:spTgt>
                                        </p:tgtEl>
                                        <p:attrNameLst>
                                          <p:attrName>style.visibility</p:attrName>
                                        </p:attrNameLst>
                                      </p:cBhvr>
                                      <p:to>
                                        <p:strVal val="visible"/>
                                      </p:to>
                                    </p:set>
                                    <p:animEffect transition="in" filter="fade">
                                      <p:cBhvr>
                                        <p:cTn id="17" dur="500"/>
                                        <p:tgtEl>
                                          <p:spTgt spid="286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5">
                                            <p:txEl>
                                              <p:pRg st="2" end="2"/>
                                            </p:txEl>
                                          </p:spTgt>
                                        </p:tgtEl>
                                        <p:attrNameLst>
                                          <p:attrName>style.visibility</p:attrName>
                                        </p:attrNameLst>
                                      </p:cBhvr>
                                      <p:to>
                                        <p:strVal val="visible"/>
                                      </p:to>
                                    </p:set>
                                    <p:animEffect transition="in" filter="fade">
                                      <p:cBhvr>
                                        <p:cTn id="22" dur="500"/>
                                        <p:tgtEl>
                                          <p:spTgt spid="286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675">
                                            <p:txEl>
                                              <p:pRg st="3" end="3"/>
                                            </p:txEl>
                                          </p:spTgt>
                                        </p:tgtEl>
                                        <p:attrNameLst>
                                          <p:attrName>style.visibility</p:attrName>
                                        </p:attrNameLst>
                                      </p:cBhvr>
                                      <p:to>
                                        <p:strVal val="visible"/>
                                      </p:to>
                                    </p:set>
                                    <p:animEffect transition="in" filter="fade">
                                      <p:cBhvr>
                                        <p:cTn id="27" dur="500"/>
                                        <p:tgtEl>
                                          <p:spTgt spid="286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675">
                                            <p:txEl>
                                              <p:pRg st="4" end="4"/>
                                            </p:txEl>
                                          </p:spTgt>
                                        </p:tgtEl>
                                        <p:attrNameLst>
                                          <p:attrName>style.visibility</p:attrName>
                                        </p:attrNameLst>
                                      </p:cBhvr>
                                      <p:to>
                                        <p:strVal val="visible"/>
                                      </p:to>
                                    </p:set>
                                    <p:animEffect transition="in" filter="fade">
                                      <p:cBhvr>
                                        <p:cTn id="32"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4724400" y="-1"/>
            <a:ext cx="4419600" cy="6858001"/>
          </a:xfrm>
        </p:spPr>
        <p:txBody>
          <a:bodyPr/>
          <a:lstStyle/>
          <a:p>
            <a:pPr marL="0" indent="0" eaLnBrk="1" hangingPunct="1">
              <a:buNone/>
            </a:pPr>
            <a:r>
              <a:rPr lang="en-US" altLang="en-US" sz="3600" dirty="0"/>
              <a:t>Covetousness is Wax in Our Ears </a:t>
            </a:r>
            <a:endParaRPr lang="en-US" altLang="en-US" sz="3600" dirty="0" smtClean="0"/>
          </a:p>
          <a:p>
            <a:pPr marL="0" indent="0" eaLnBrk="1" hangingPunct="1">
              <a:buNone/>
            </a:pPr>
            <a:endParaRPr lang="en-US" altLang="en-US" sz="3600" dirty="0"/>
          </a:p>
          <a:p>
            <a:pPr marL="0" indent="0" eaLnBrk="1" hangingPunct="1">
              <a:buNone/>
            </a:pPr>
            <a:r>
              <a:rPr lang="en-US" altLang="en-US" sz="3600" dirty="0" smtClean="0"/>
              <a:t>“</a:t>
            </a:r>
            <a:r>
              <a:rPr lang="en-US" sz="3600" dirty="0" smtClean="0"/>
              <a:t>They </a:t>
            </a:r>
            <a:r>
              <a:rPr lang="en-US" sz="3600" dirty="0"/>
              <a:t>will turn away from the real truth you have to offer because they prefer the sound of fables and </a:t>
            </a:r>
            <a:r>
              <a:rPr lang="en-US" sz="3600" dirty="0" smtClean="0"/>
              <a:t>myths</a:t>
            </a:r>
            <a:r>
              <a:rPr lang="en-US" altLang="en-US" sz="3600" dirty="0" smtClean="0"/>
              <a:t>.” </a:t>
            </a:r>
            <a:r>
              <a:rPr lang="en-US" altLang="en-US" sz="2000" dirty="0" smtClean="0"/>
              <a:t>2 Tim. 4:4 </a:t>
            </a:r>
          </a:p>
        </p:txBody>
      </p:sp>
      <p:pic>
        <p:nvPicPr>
          <p:cNvPr id="29700" name="Picture 4" descr="ear-wax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8000"/>
                    </a14:imgEffect>
                    <a14:imgEffect>
                      <a14:colorTemperature colorTemp="8494"/>
                    </a14:imgEffect>
                    <a14:imgEffect>
                      <a14:saturation sat="157000"/>
                    </a14:imgEffect>
                    <a14:imgEffect>
                      <a14:brightnessContrast bright="13000" contrast="17000"/>
                    </a14:imgEffect>
                  </a14:imgLayer>
                </a14:imgProps>
              </a:ext>
              <a:ext uri="{28A0092B-C50C-407E-A947-70E740481C1C}">
                <a14:useLocalDpi xmlns:a14="http://schemas.microsoft.com/office/drawing/2010/main" val="0"/>
              </a:ext>
            </a:extLst>
          </a:blip>
          <a:srcRect/>
          <a:stretch>
            <a:fillRect/>
          </a:stretch>
        </p:blipFill>
        <p:spPr bwMode="auto">
          <a:xfrm>
            <a:off x="-1" y="-1"/>
            <a:ext cx="4724401" cy="6858001"/>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8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fade">
                                      <p:cBhvr>
                                        <p:cTn id="12"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4221272" y="-6264"/>
            <a:ext cx="4890369" cy="5797463"/>
          </a:xfrm>
        </p:spPr>
        <p:txBody>
          <a:bodyPr lIns="0" tIns="0" rIns="0" bIns="0"/>
          <a:lstStyle/>
          <a:p>
            <a:pPr eaLnBrk="1" hangingPunct="1">
              <a:buClr>
                <a:srgbClr val="F4CF5A"/>
              </a:buClr>
            </a:pPr>
            <a:r>
              <a:rPr lang="en-US" altLang="en-US" sz="3100" dirty="0" smtClean="0"/>
              <a:t>When you drive away from a radio tower, the signal gets weaker </a:t>
            </a:r>
            <a:r>
              <a:rPr lang="en-US" altLang="en-US" sz="3100" dirty="0"/>
              <a:t>b</a:t>
            </a:r>
            <a:r>
              <a:rPr lang="en-US" altLang="en-US" sz="3100" dirty="0" smtClean="0"/>
              <a:t>ut, if you turn around and drive toward it, it gets stronger. </a:t>
            </a:r>
          </a:p>
          <a:p>
            <a:pPr eaLnBrk="1" hangingPunct="1">
              <a:buClr>
                <a:srgbClr val="F4CF5A"/>
              </a:buClr>
            </a:pPr>
            <a:r>
              <a:rPr lang="en-US" altLang="en-US" sz="3100" dirty="0"/>
              <a:t>W</a:t>
            </a:r>
            <a:r>
              <a:rPr lang="en-US" altLang="en-US" sz="3100" dirty="0" smtClean="0"/>
              <a:t>e stop hearing God when we drift away from Him.  If we turn around and come back to Him, we hear His voice again. </a:t>
            </a:r>
          </a:p>
        </p:txBody>
      </p:sp>
      <p:pic>
        <p:nvPicPr>
          <p:cNvPr id="4098" name="Picture 2" descr="http://i205.photobucket.com/albums/bb40/lsquared37/frequency.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5000"/>
                    </a14:imgEffect>
                    <a14:imgEffect>
                      <a14:colorTemperature colorTemp="9252"/>
                    </a14:imgEffect>
                    <a14:imgEffect>
                      <a14:saturation sat="157000"/>
                    </a14:imgEffect>
                    <a14:imgEffect>
                      <a14:brightnessContrast bright="-5000" contrast="51000"/>
                    </a14:imgEffect>
                  </a14:imgLayer>
                </a14:imgProps>
              </a:ext>
              <a:ext uri="{28A0092B-C50C-407E-A947-70E740481C1C}">
                <a14:useLocalDpi xmlns:a14="http://schemas.microsoft.com/office/drawing/2010/main" val="0"/>
              </a:ext>
            </a:extLst>
          </a:blip>
          <a:srcRect l="11418" r="7857"/>
          <a:stretch/>
        </p:blipFill>
        <p:spPr bwMode="auto">
          <a:xfrm>
            <a:off x="0" y="9396"/>
            <a:ext cx="4221272" cy="685800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228600" y="5867401"/>
            <a:ext cx="8763000" cy="99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eaLnBrk="1" hangingPunct="1">
              <a:buClr>
                <a:srgbClr val="F4CF5A"/>
              </a:buClr>
              <a:buNone/>
            </a:pPr>
            <a:r>
              <a:rPr lang="en-US" altLang="en-US" sz="3200" kern="0" dirty="0" smtClean="0"/>
              <a:t>The closer we are to God, the more clearly we hear Him. </a:t>
            </a:r>
          </a:p>
        </p:txBody>
      </p:sp>
    </p:spTree>
    <p:extLst>
      <p:ext uri="{BB962C8B-B14F-4D97-AF65-F5344CB8AC3E}">
        <p14:creationId xmlns:p14="http://schemas.microsoft.com/office/powerpoint/2010/main" val="2484338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500"/>
                                        <p:tgtEl>
                                          <p:spTgt spid="30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8" descr="fc_word"/>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11500"/>
                    </a14:imgEffect>
                    <a14:imgEffect>
                      <a14:saturation sat="137000"/>
                    </a14:imgEffect>
                    <a14:imgEffect>
                      <a14:brightnessContrast bright="-2000" contrast="20000"/>
                    </a14:imgEffect>
                  </a14:imgLayer>
                </a14:imgProps>
              </a:ext>
              <a:ext uri="{28A0092B-C50C-407E-A947-70E740481C1C}">
                <a14:useLocalDpi xmlns:a14="http://schemas.microsoft.com/office/drawing/2010/main" val="0"/>
              </a:ext>
            </a:extLst>
          </a:blip>
          <a:srcRect/>
          <a:stretch>
            <a:fillRect/>
          </a:stretch>
        </p:blipFill>
        <p:spPr bwMode="auto">
          <a:xfrm>
            <a:off x="0" y="5219"/>
            <a:ext cx="9137737" cy="624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p:cNvSpPr>
            <a:spLocks noGrp="1" noChangeArrowheads="1"/>
          </p:cNvSpPr>
          <p:nvPr>
            <p:ph type="body" idx="1"/>
          </p:nvPr>
        </p:nvSpPr>
        <p:spPr>
          <a:xfrm>
            <a:off x="152400" y="0"/>
            <a:ext cx="2667000" cy="5105400"/>
          </a:xfrm>
        </p:spPr>
        <p:txBody>
          <a:bodyPr lIns="0" tIns="0" rIns="0" bIns="0"/>
          <a:lstStyle/>
          <a:p>
            <a:pPr marL="0" indent="0" eaLnBrk="1" hangingPunct="1">
              <a:buNone/>
            </a:pPr>
            <a:r>
              <a:rPr lang="en-US" altLang="en-US" sz="3200" dirty="0" smtClean="0">
                <a:effectLst>
                  <a:glow rad="190500">
                    <a:srgbClr val="180800"/>
                  </a:glow>
                </a:effectLst>
              </a:rPr>
              <a:t>We need to spend time in God’s bat-cave. Spend time in His word, prayerfully taking it to heart, loving it. </a:t>
            </a:r>
          </a:p>
        </p:txBody>
      </p:sp>
      <p:sp>
        <p:nvSpPr>
          <p:cNvPr id="31747" name="Rectangle 7"/>
          <p:cNvSpPr>
            <a:spLocks noChangeArrowheads="1"/>
          </p:cNvSpPr>
          <p:nvPr/>
        </p:nvSpPr>
        <p:spPr bwMode="auto">
          <a:xfrm>
            <a:off x="76200" y="5410200"/>
            <a:ext cx="9061536"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indent="0" eaLnBrk="1" hangingPunct="1">
              <a:lnSpc>
                <a:spcPct val="90000"/>
              </a:lnSpc>
              <a:spcBef>
                <a:spcPct val="20000"/>
              </a:spcBef>
              <a:buClr>
                <a:schemeClr val="accent2"/>
              </a:buClr>
              <a:buSzPct val="75000"/>
            </a:pPr>
            <a:r>
              <a:rPr lang="en-US" altLang="en-US" sz="3200" b="1" dirty="0" smtClean="0">
                <a:effectLst>
                  <a:glow rad="190500">
                    <a:srgbClr val="180800"/>
                  </a:glow>
                </a:effectLst>
                <a:latin typeface="Arial" charset="0"/>
              </a:rPr>
              <a:t>We need to come to church to listen, clear the wax build up of sin and listen to what God is speaking to us personally.</a:t>
            </a:r>
            <a:endParaRPr lang="en-US" altLang="en-US" sz="3200" b="1" dirty="0">
              <a:effectLst>
                <a:glow rad="190500">
                  <a:srgbClr val="180800"/>
                </a:glow>
              </a:effectLst>
              <a:latin typeface="Arial" charset="0"/>
            </a:endParaRPr>
          </a:p>
        </p:txBody>
      </p:sp>
    </p:spTree>
    <p:extLst>
      <p:ext uri="{BB962C8B-B14F-4D97-AF65-F5344CB8AC3E}">
        <p14:creationId xmlns:p14="http://schemas.microsoft.com/office/powerpoint/2010/main" val="5615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fade">
                                      <p:cBhvr>
                                        <p:cTn id="7" dur="500"/>
                                        <p:tgtEl>
                                          <p:spTgt spid="317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fade">
                                      <p:cBhvr>
                                        <p:cTn id="12"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P spid="317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5" descr="bat_flyi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7497"/>
                    </a14:imgEffect>
                    <a14:imgEffect>
                      <a14:saturation sat="160000"/>
                    </a14:imgEffect>
                    <a14:imgEffect>
                      <a14:brightnessContrast bright="15000" contrast="17000"/>
                    </a14:imgEffect>
                  </a14:imgLayer>
                </a14:imgProps>
              </a:ext>
              <a:ext uri="{28A0092B-C50C-407E-A947-70E740481C1C}">
                <a14:useLocalDpi xmlns:a14="http://schemas.microsoft.com/office/drawing/2010/main" val="0"/>
              </a:ext>
            </a:extLst>
          </a:blip>
          <a:srcRect/>
          <a:stretch>
            <a:fillRect/>
          </a:stretch>
        </p:blipFill>
        <p:spPr bwMode="auto">
          <a:xfrm>
            <a:off x="-34448" y="0"/>
            <a:ext cx="91784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3"/>
          <p:cNvSpPr>
            <a:spLocks noGrp="1" noChangeArrowheads="1"/>
          </p:cNvSpPr>
          <p:nvPr>
            <p:ph type="body" idx="1"/>
          </p:nvPr>
        </p:nvSpPr>
        <p:spPr>
          <a:xfrm>
            <a:off x="152400" y="7307"/>
            <a:ext cx="4038600" cy="6858000"/>
          </a:xfrm>
        </p:spPr>
        <p:txBody>
          <a:bodyPr lIns="91440" tIns="91440" rIns="0" bIns="0"/>
          <a:lstStyle/>
          <a:p>
            <a:pPr marL="0" indent="0" eaLnBrk="1" hangingPunct="1">
              <a:lnSpc>
                <a:spcPct val="90000"/>
              </a:lnSpc>
              <a:buNone/>
            </a:pPr>
            <a:r>
              <a:rPr lang="en-US" altLang="en-US" sz="3600" dirty="0" smtClean="0">
                <a:effectLst>
                  <a:glow rad="190500">
                    <a:srgbClr val="180800"/>
                  </a:glow>
                </a:effectLst>
              </a:rPr>
              <a:t>When we have heard God’s Word with God’s special “hearing” gift, we will: </a:t>
            </a:r>
            <a:br>
              <a:rPr lang="en-US" altLang="en-US" sz="3600" dirty="0" smtClean="0">
                <a:effectLst>
                  <a:glow rad="190500">
                    <a:srgbClr val="180800"/>
                  </a:glow>
                </a:effectLst>
              </a:rPr>
            </a:br>
            <a:endParaRPr lang="en-US" altLang="en-US" sz="1800" dirty="0" smtClean="0">
              <a:effectLst>
                <a:glow rad="190500">
                  <a:srgbClr val="180800"/>
                </a:glow>
              </a:effectLst>
            </a:endParaRPr>
          </a:p>
          <a:p>
            <a:pPr eaLnBrk="1" hangingPunct="1">
              <a:lnSpc>
                <a:spcPct val="90000"/>
              </a:lnSpc>
              <a:buClr>
                <a:srgbClr val="F4CF5A"/>
              </a:buClr>
            </a:pPr>
            <a:r>
              <a:rPr lang="en-US" altLang="en-US" sz="3600" dirty="0" smtClean="0">
                <a:effectLst>
                  <a:glow rad="190500">
                    <a:srgbClr val="180800"/>
                  </a:glow>
                </a:effectLst>
              </a:rPr>
              <a:t>SEE and no longer be blind </a:t>
            </a:r>
          </a:p>
          <a:p>
            <a:pPr eaLnBrk="1" hangingPunct="1">
              <a:lnSpc>
                <a:spcPct val="90000"/>
              </a:lnSpc>
              <a:buClr>
                <a:srgbClr val="F4CF5A"/>
              </a:buClr>
            </a:pPr>
            <a:r>
              <a:rPr lang="en-US" altLang="en-US" sz="3600" dirty="0" smtClean="0">
                <a:effectLst>
                  <a:glow rad="190500">
                    <a:srgbClr val="180800"/>
                  </a:glow>
                </a:effectLst>
              </a:rPr>
              <a:t>SOAR with faith and do brave things for God</a:t>
            </a:r>
          </a:p>
          <a:p>
            <a:pPr eaLnBrk="1" hangingPunct="1">
              <a:lnSpc>
                <a:spcPct val="90000"/>
              </a:lnSpc>
              <a:buClr>
                <a:srgbClr val="F4CF5A"/>
              </a:buClr>
            </a:pPr>
            <a:r>
              <a:rPr lang="en-US" altLang="en-US" sz="3600" dirty="0" smtClean="0">
                <a:effectLst>
                  <a:glow rad="190500">
                    <a:srgbClr val="180800"/>
                  </a:glow>
                </a:effectLst>
              </a:rPr>
              <a:t>SWALLOW only truth</a:t>
            </a:r>
          </a:p>
        </p:txBody>
      </p:sp>
    </p:spTree>
    <p:extLst>
      <p:ext uri="{BB962C8B-B14F-4D97-AF65-F5344CB8AC3E}">
        <p14:creationId xmlns:p14="http://schemas.microsoft.com/office/powerpoint/2010/main" val="572866078"/>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fade">
                                      <p:cBhvr>
                                        <p:cTn id="7" dur="500"/>
                                        <p:tgtEl>
                                          <p:spTgt spid="33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4">
                                            <p:txEl>
                                              <p:pRg st="1" end="1"/>
                                            </p:txEl>
                                          </p:spTgt>
                                        </p:tgtEl>
                                        <p:attrNameLst>
                                          <p:attrName>style.visibility</p:attrName>
                                        </p:attrNameLst>
                                      </p:cBhvr>
                                      <p:to>
                                        <p:strVal val="visible"/>
                                      </p:to>
                                    </p:set>
                                    <p:animEffect transition="in" filter="fade">
                                      <p:cBhvr>
                                        <p:cTn id="12" dur="500"/>
                                        <p:tgtEl>
                                          <p:spTgt spid="337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4">
                                            <p:txEl>
                                              <p:pRg st="2" end="2"/>
                                            </p:txEl>
                                          </p:spTgt>
                                        </p:tgtEl>
                                        <p:attrNameLst>
                                          <p:attrName>style.visibility</p:attrName>
                                        </p:attrNameLst>
                                      </p:cBhvr>
                                      <p:to>
                                        <p:strVal val="visible"/>
                                      </p:to>
                                    </p:set>
                                    <p:animEffect transition="in" filter="fade">
                                      <p:cBhvr>
                                        <p:cTn id="17" dur="500"/>
                                        <p:tgtEl>
                                          <p:spTgt spid="337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4">
                                            <p:txEl>
                                              <p:pRg st="3" end="3"/>
                                            </p:txEl>
                                          </p:spTgt>
                                        </p:tgtEl>
                                        <p:attrNameLst>
                                          <p:attrName>style.visibility</p:attrName>
                                        </p:attrNameLst>
                                      </p:cBhvr>
                                      <p:to>
                                        <p:strVal val="visible"/>
                                      </p:to>
                                    </p:set>
                                    <p:animEffect transition="in" filter="fade">
                                      <p:cBhvr>
                                        <p:cTn id="22" dur="500"/>
                                        <p:tgtEl>
                                          <p:spTgt spid="337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76200"/>
            <a:ext cx="9144000" cy="4114800"/>
          </a:xfrm>
        </p:spPr>
        <p:txBody>
          <a:bodyPr/>
          <a:lstStyle/>
          <a:p>
            <a:r>
              <a:rPr lang="en-US" sz="4000" dirty="0" smtClean="0"/>
              <a:t>Next Slide: Song – “Speak to Me”  </a:t>
            </a:r>
            <a:br>
              <a:rPr lang="en-US" sz="4000" dirty="0" smtClean="0"/>
            </a:br>
            <a:r>
              <a:rPr lang="en-US" dirty="0"/>
              <a:t/>
            </a:r>
            <a:br>
              <a:rPr lang="en-US" dirty="0"/>
            </a:br>
            <a:r>
              <a:rPr lang="en-US" dirty="0" smtClean="0"/>
              <a:t>Download Here</a:t>
            </a:r>
            <a:r>
              <a:rPr lang="en-US" dirty="0"/>
              <a:t>:</a:t>
            </a:r>
            <a:br>
              <a:rPr lang="en-US" dirty="0"/>
            </a:br>
            <a:r>
              <a:rPr lang="en-US" sz="2400" dirty="0">
                <a:hlinkClick r:id="rId2"/>
              </a:rPr>
              <a:t>http://</a:t>
            </a:r>
            <a:r>
              <a:rPr lang="en-US" sz="2400" dirty="0" smtClean="0">
                <a:hlinkClick r:id="rId2"/>
              </a:rPr>
              <a:t>youtu.be/wcUOa96Zu98</a:t>
            </a:r>
            <a:r>
              <a:rPr lang="en-US" sz="2400" dirty="0" smtClean="0"/>
              <a:t> </a:t>
            </a:r>
            <a:r>
              <a:rPr lang="en-US" dirty="0" smtClean="0"/>
              <a:t/>
            </a:r>
            <a:br>
              <a:rPr lang="en-US" dirty="0" smtClean="0"/>
            </a:br>
            <a:endParaRPr lang="en-US" sz="4000" dirty="0" smtClean="0"/>
          </a:p>
        </p:txBody>
      </p:sp>
    </p:spTree>
    <p:extLst>
      <p:ext uri="{BB962C8B-B14F-4D97-AF65-F5344CB8AC3E}">
        <p14:creationId xmlns:p14="http://schemas.microsoft.com/office/powerpoint/2010/main" val="426967458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0"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smtClean="0"/>
              <a:t>John Wesley Said:</a:t>
            </a:r>
          </a:p>
          <a:p>
            <a:pPr>
              <a:lnSpc>
                <a:spcPct val="90000"/>
              </a:lnSpc>
              <a:buFont typeface="Wingdings" pitchFamily="2" charset="2"/>
              <a:buNone/>
            </a:pPr>
            <a:endParaRPr lang="en-US" sz="800" u="sng" dirty="0" smtClean="0">
              <a:latin typeface="Times New Roman" pitchFamily="18" charset="0"/>
            </a:endParaRPr>
          </a:p>
          <a:p>
            <a:pPr marL="0" indent="0">
              <a:lnSpc>
                <a:spcPct val="90000"/>
              </a:lnSpc>
              <a:buNone/>
            </a:pPr>
            <a:r>
              <a:rPr lang="en-US" sz="2700" dirty="0" smtClean="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smtClean="0"/>
              <a:t>Jesus makes His presence Known by a small voice!</a:t>
            </a:r>
          </a:p>
          <a:p>
            <a:pPr marL="0" indent="0">
              <a:lnSpc>
                <a:spcPct val="90000"/>
              </a:lnSpc>
              <a:buNone/>
            </a:pPr>
            <a:endParaRPr lang="en-US" dirty="0"/>
          </a:p>
          <a:p>
            <a:pPr marL="0" indent="0">
              <a:lnSpc>
                <a:spcPct val="90000"/>
              </a:lnSpc>
              <a:buNone/>
            </a:pPr>
            <a:endParaRPr lang="en-US" sz="2800" dirty="0" smtClean="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smtClean="0"/>
              <a:t>Is Jesus Speaking to You?</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b="1" dirty="0" smtClean="0"/>
              <a:t>“They </a:t>
            </a:r>
            <a:r>
              <a:rPr lang="en-US" sz="2800" b="1" dirty="0"/>
              <a:t>said to each other, </a:t>
            </a:r>
            <a:r>
              <a:rPr lang="en-US" sz="2800" b="1" dirty="0" smtClean="0"/>
              <a:t>‘Did </a:t>
            </a:r>
            <a:r>
              <a:rPr lang="en-US" sz="2800" b="1" dirty="0"/>
              <a:t>not our hearts burn within us while he talked to us on the road, while he opened to us the Scriptures</a:t>
            </a:r>
            <a:r>
              <a:rPr lang="en-US" sz="2800" b="1" dirty="0" smtClean="0"/>
              <a:t>?’”</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smtClean="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76200"/>
            <a:ext cx="9144000" cy="4114800"/>
          </a:xfrm>
        </p:spPr>
        <p:txBody>
          <a:bodyPr/>
          <a:lstStyle/>
          <a:p>
            <a:r>
              <a:rPr lang="en-US" sz="4000" dirty="0" smtClean="0"/>
              <a:t>Next Slide: Song – “Speak to Me”  </a:t>
            </a:r>
            <a:br>
              <a:rPr lang="en-US" sz="4000" dirty="0" smtClean="0"/>
            </a:br>
            <a:r>
              <a:rPr lang="en-US" dirty="0"/>
              <a:t/>
            </a:r>
            <a:br>
              <a:rPr lang="en-US" dirty="0"/>
            </a:br>
            <a:r>
              <a:rPr lang="en-US" dirty="0" smtClean="0"/>
              <a:t>Download Here</a:t>
            </a:r>
            <a:r>
              <a:rPr lang="en-US" dirty="0"/>
              <a:t>:</a:t>
            </a:r>
            <a:br>
              <a:rPr lang="en-US" dirty="0"/>
            </a:br>
            <a:r>
              <a:rPr lang="en-US" sz="2400" dirty="0">
                <a:hlinkClick r:id="rId2"/>
              </a:rPr>
              <a:t>http://</a:t>
            </a:r>
            <a:r>
              <a:rPr lang="en-US" sz="2400" dirty="0" smtClean="0">
                <a:hlinkClick r:id="rId2"/>
              </a:rPr>
              <a:t>youtu.be/wcUOa96Zu98</a:t>
            </a:r>
            <a:r>
              <a:rPr lang="en-US" sz="2400" dirty="0" smtClean="0"/>
              <a:t> </a:t>
            </a:r>
            <a:r>
              <a:rPr lang="en-US" dirty="0" smtClean="0"/>
              <a:t/>
            </a:r>
            <a:br>
              <a:rPr lang="en-US" dirty="0" smtClean="0"/>
            </a:br>
            <a:endParaRPr lang="en-US" sz="4000" dirty="0" smtClean="0"/>
          </a:p>
        </p:txBody>
      </p:sp>
    </p:spTree>
    <p:extLst>
      <p:ext uri="{BB962C8B-B14F-4D97-AF65-F5344CB8AC3E}">
        <p14:creationId xmlns:p14="http://schemas.microsoft.com/office/powerpoint/2010/main" val="426967458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smtClean="0"/>
              <a:t>A prayer of faith </a:t>
            </a:r>
            <a:r>
              <a:rPr lang="en-US" sz="3600" b="1" dirty="0" smtClean="0">
                <a:sym typeface="Wingdings" pitchFamily="2" charset="2"/>
              </a:rPr>
              <a:t></a:t>
            </a:r>
            <a:r>
              <a:rPr lang="en-US" sz="3600" b="1" dirty="0" smtClean="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smtClean="0"/>
              <a:t>You want to set an example &amp; show others how it is done</a:t>
            </a:r>
          </a:p>
          <a:p>
            <a:pPr marL="590550" indent="-590550" eaLnBrk="1" hangingPunct="1">
              <a:lnSpc>
                <a:spcPct val="90000"/>
              </a:lnSpc>
              <a:buClr>
                <a:schemeClr val="tx1"/>
              </a:buClr>
            </a:pPr>
            <a:r>
              <a:rPr lang="en-US" sz="3000" dirty="0" smtClean="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a:t>
            </a:r>
            <a:r>
              <a:rPr lang="en-US" sz="3200" dirty="0" smtClean="0">
                <a:latin typeface="Arial" charset="0"/>
              </a:rPr>
              <a:t>it </a:t>
            </a:r>
            <a:r>
              <a:rPr lang="en-US" sz="3200" dirty="0">
                <a:latin typeface="Arial" charset="0"/>
              </a:rPr>
              <a:t>would mean </a:t>
            </a:r>
            <a:r>
              <a:rPr lang="en-US" sz="3200" dirty="0" smtClean="0">
                <a:latin typeface="Arial" charset="0"/>
              </a:rPr>
              <a:t>more </a:t>
            </a:r>
            <a:r>
              <a:rPr lang="en-US" sz="3200" dirty="0">
                <a:latin typeface="Arial" charset="0"/>
              </a:rPr>
              <a:t>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smtClean="0"/>
              <a:t>Faith</a:t>
            </a:r>
            <a:endParaRPr lang="en-US" sz="6000" b="1" dirty="0"/>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smtClean="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3">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smtClean="0"/>
              <a:t>Important Questions</a:t>
            </a:r>
            <a:endParaRPr lang="en-US" sz="3200" b="1" dirty="0" smtClean="0"/>
          </a:p>
          <a:p>
            <a:pPr eaLnBrk="1" hangingPunct="1">
              <a:lnSpc>
                <a:spcPct val="80000"/>
              </a:lnSpc>
              <a:buClr>
                <a:srgbClr val="F5F5F5"/>
              </a:buClr>
            </a:pPr>
            <a:endParaRPr lang="en-US" sz="3200" dirty="0"/>
          </a:p>
          <a:p>
            <a:pPr eaLnBrk="1" hangingPunct="1">
              <a:lnSpc>
                <a:spcPct val="80000"/>
              </a:lnSpc>
              <a:buClr>
                <a:srgbClr val="F5F5F5"/>
              </a:buClr>
            </a:pPr>
            <a:r>
              <a:rPr lang="en-US" sz="3200" b="1" dirty="0" smtClean="0"/>
              <a:t>Do you want to know Jesus as your Savior right now?</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He died to save you from your sins &amp; that He rose from the dead? </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that He is here, waiting to save you right now?</a:t>
            </a:r>
            <a:r>
              <a:rPr lang="en-US" sz="3200" dirty="0" smtClean="0"/>
              <a:t> </a:t>
            </a:r>
          </a:p>
        </p:txBody>
      </p:sp>
      <p:pic>
        <p:nvPicPr>
          <p:cNvPr id="1026" name="Picture 2" descr="http://2.bp.blogspot.com/-hRYmUc3XEAA/UHBTVCLCBXI/AAAAAAAAEDQ/zszKIJ9k6Y8/s1600/prayer.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anim calcmode="lin" valueType="num">
                                      <p:cBhvr>
                                        <p:cTn id="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1000"/>
                                        <p:tgtEl>
                                          <p:spTgt spid="11267">
                                            <p:txEl>
                                              <p:pRg st="2" end="2"/>
                                            </p:txEl>
                                          </p:spTgt>
                                        </p:tgtEl>
                                      </p:cBhvr>
                                    </p:animEffect>
                                    <p:anim calcmode="lin" valueType="num">
                                      <p:cBhvr>
                                        <p:cTn id="16"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smtClean="0"/>
              <a:t>The Prayer of a Sinner Turning to Jesus</a:t>
            </a:r>
            <a:endParaRPr lang="en-US" sz="3600" dirty="0"/>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smtClean="0"/>
              <a:t>Dear Jesus, </a:t>
            </a:r>
            <a:r>
              <a:rPr lang="en-US" dirty="0"/>
              <a:t>I know that I have sinned against </a:t>
            </a:r>
            <a:r>
              <a:rPr lang="en-US" dirty="0" smtClean="0"/>
              <a:t>You </a:t>
            </a:r>
            <a:r>
              <a:rPr lang="en-US" dirty="0"/>
              <a:t>and that my sins separate me from </a:t>
            </a:r>
            <a:r>
              <a:rPr lang="en-US" dirty="0" smtClean="0"/>
              <a:t>You</a:t>
            </a:r>
            <a:r>
              <a:rPr lang="en-US" dirty="0"/>
              <a:t>. </a:t>
            </a:r>
            <a:endParaRPr lang="en-US" dirty="0" smtClean="0"/>
          </a:p>
          <a:p>
            <a:pPr>
              <a:buClr>
                <a:schemeClr val="tx1"/>
              </a:buClr>
              <a:buFont typeface="Wingdings" pitchFamily="2" charset="2"/>
              <a:buChar char="v"/>
            </a:pPr>
            <a:r>
              <a:rPr lang="en-US" dirty="0" smtClean="0"/>
              <a:t>I </a:t>
            </a:r>
            <a:r>
              <a:rPr lang="en-US" dirty="0"/>
              <a:t>am truly sorry. </a:t>
            </a:r>
            <a:endParaRPr lang="en-US" dirty="0" smtClean="0"/>
          </a:p>
          <a:p>
            <a:pPr>
              <a:buClr>
                <a:schemeClr val="tx1"/>
              </a:buClr>
              <a:buFont typeface="Wingdings" pitchFamily="2" charset="2"/>
              <a:buChar char="v"/>
            </a:pPr>
            <a:r>
              <a:rPr lang="en-US" dirty="0" smtClean="0"/>
              <a:t>Right now, I turn </a:t>
            </a:r>
            <a:r>
              <a:rPr lang="en-US" dirty="0"/>
              <a:t>away from my sinful past </a:t>
            </a:r>
            <a:r>
              <a:rPr lang="en-US" dirty="0" smtClean="0"/>
              <a:t>.</a:t>
            </a:r>
          </a:p>
          <a:p>
            <a:pPr>
              <a:buClr>
                <a:schemeClr val="tx1"/>
              </a:buClr>
              <a:buFont typeface="Wingdings" pitchFamily="2" charset="2"/>
              <a:buChar char="v"/>
            </a:pPr>
            <a:r>
              <a:rPr lang="en-US" dirty="0" smtClean="0"/>
              <a:t>Please </a:t>
            </a:r>
            <a:r>
              <a:rPr lang="en-US" dirty="0"/>
              <a:t>forgive me, and help me </a:t>
            </a:r>
            <a:r>
              <a:rPr lang="en-US" dirty="0" smtClean="0"/>
              <a:t>to keep from sin. </a:t>
            </a:r>
          </a:p>
          <a:p>
            <a:pPr>
              <a:buClr>
                <a:schemeClr val="tx1"/>
              </a:buClr>
              <a:buFont typeface="Wingdings" pitchFamily="2" charset="2"/>
              <a:buChar char="v"/>
            </a:pPr>
            <a:r>
              <a:rPr lang="en-US" dirty="0" smtClean="0"/>
              <a:t>I </a:t>
            </a:r>
            <a:r>
              <a:rPr lang="en-US" dirty="0"/>
              <a:t>believe Y</a:t>
            </a:r>
            <a:r>
              <a:rPr lang="en-US" dirty="0" smtClean="0"/>
              <a:t>ou died </a:t>
            </a:r>
            <a:r>
              <a:rPr lang="en-US" dirty="0"/>
              <a:t>for my </a:t>
            </a:r>
            <a:r>
              <a:rPr lang="en-US" dirty="0" smtClean="0"/>
              <a:t>sins.</a:t>
            </a:r>
          </a:p>
          <a:p>
            <a:pPr>
              <a:buClr>
                <a:schemeClr val="tx1"/>
              </a:buClr>
              <a:buFont typeface="Wingdings" pitchFamily="2" charset="2"/>
              <a:buChar char="v"/>
            </a:pPr>
            <a:r>
              <a:rPr lang="en-US" dirty="0" smtClean="0"/>
              <a:t>I Believe You rose </a:t>
            </a:r>
            <a:r>
              <a:rPr lang="en-US" dirty="0"/>
              <a:t>from the dead, </a:t>
            </a:r>
            <a:r>
              <a:rPr lang="en-US" dirty="0" smtClean="0"/>
              <a:t> you are </a:t>
            </a:r>
            <a:r>
              <a:rPr lang="en-US" dirty="0"/>
              <a:t>alive, and </a:t>
            </a:r>
            <a:r>
              <a:rPr lang="en-US" dirty="0" smtClean="0"/>
              <a:t>you hear this prayer from my heart. </a:t>
            </a:r>
          </a:p>
          <a:p>
            <a:pPr>
              <a:buClr>
                <a:schemeClr val="tx1"/>
              </a:buClr>
              <a:buFont typeface="Wingdings" pitchFamily="2" charset="2"/>
              <a:buChar char="v"/>
            </a:pPr>
            <a:r>
              <a:rPr lang="en-US" dirty="0" smtClean="0"/>
              <a:t>I </a:t>
            </a:r>
            <a:r>
              <a:rPr lang="en-US" dirty="0"/>
              <a:t>invite Y</a:t>
            </a:r>
            <a:r>
              <a:rPr lang="en-US" dirty="0" smtClean="0"/>
              <a:t>ou Jesus to be both my </a:t>
            </a:r>
            <a:r>
              <a:rPr lang="en-US" dirty="0"/>
              <a:t>Savior and the Lord of my </a:t>
            </a:r>
            <a:r>
              <a:rPr lang="en-US" dirty="0" smtClean="0"/>
              <a:t>life.</a:t>
            </a:r>
          </a:p>
          <a:p>
            <a:pPr>
              <a:buClr>
                <a:schemeClr val="tx1"/>
              </a:buClr>
              <a:buFont typeface="Wingdings" pitchFamily="2" charset="2"/>
              <a:buChar char="v"/>
            </a:pPr>
            <a:r>
              <a:rPr lang="en-US" dirty="0"/>
              <a:t>I want You to rule </a:t>
            </a:r>
            <a:r>
              <a:rPr lang="en-US" dirty="0" smtClean="0"/>
              <a:t>my life from now on.</a:t>
            </a:r>
            <a:endParaRPr lang="en-US" dirty="0"/>
          </a:p>
          <a:p>
            <a:endParaRPr lang="en-US" dirty="0" smtClean="0"/>
          </a:p>
        </p:txBody>
      </p:sp>
    </p:spTree>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smtClean="0"/>
              <a:t>“But some people did accept him. They believed in him, and he gave them the right to become children of God.”</a:t>
            </a:r>
            <a:r>
              <a:rPr lang="en-US" sz="2700" dirty="0" smtClean="0"/>
              <a:t> </a:t>
            </a:r>
          </a:p>
          <a:p>
            <a:pPr algn="r" eaLnBrk="1" hangingPunct="1">
              <a:buFont typeface="Wingdings" pitchFamily="2" charset="2"/>
              <a:buNone/>
            </a:pPr>
            <a:r>
              <a:rPr lang="en-US" sz="2300" dirty="0" smtClean="0"/>
              <a:t>John 1:12</a:t>
            </a:r>
            <a:r>
              <a:rPr lang="en-US" sz="2700" dirty="0" smtClean="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429000"/>
            <a:ext cx="5943600" cy="3429000"/>
          </a:xfrm>
          <a:solidFill>
            <a:schemeClr val="bg1">
              <a:alpha val="69019"/>
            </a:schemeClr>
          </a:solidFill>
        </p:spPr>
        <p:txBody>
          <a:bodyPr/>
          <a:lstStyle/>
          <a:p>
            <a:pPr eaLnBrk="1" hangingPunct="1">
              <a:lnSpc>
                <a:spcPct val="90000"/>
              </a:lnSpc>
              <a:buClr>
                <a:schemeClr val="tx1"/>
              </a:buClr>
            </a:pPr>
            <a:r>
              <a:rPr lang="en-US" sz="3000" b="1" dirty="0" smtClean="0"/>
              <a:t>What did you learn today?</a:t>
            </a:r>
          </a:p>
          <a:p>
            <a:pPr eaLnBrk="1" hangingPunct="1">
              <a:lnSpc>
                <a:spcPct val="90000"/>
              </a:lnSpc>
              <a:buClr>
                <a:schemeClr val="tx1"/>
              </a:buClr>
            </a:pPr>
            <a:r>
              <a:rPr lang="en-US" sz="3000" b="1" dirty="0" smtClean="0"/>
              <a:t>What is the meaning of the name-tag?</a:t>
            </a:r>
          </a:p>
          <a:p>
            <a:pPr eaLnBrk="1" hangingPunct="1">
              <a:lnSpc>
                <a:spcPct val="90000"/>
              </a:lnSpc>
              <a:buClr>
                <a:schemeClr val="tx1"/>
              </a:buClr>
            </a:pPr>
            <a:r>
              <a:rPr lang="en-US" sz="3000" b="1" dirty="0" smtClean="0"/>
              <a:t>What have you </a:t>
            </a:r>
            <a:r>
              <a:rPr lang="en-US" sz="3000" dirty="0"/>
              <a:t>b</a:t>
            </a:r>
            <a:r>
              <a:rPr lang="en-US" sz="3000" b="1" dirty="0" smtClean="0"/>
              <a:t>een thinking about God lately?</a:t>
            </a:r>
          </a:p>
          <a:p>
            <a:pPr eaLnBrk="1" hangingPunct="1">
              <a:lnSpc>
                <a:spcPct val="90000"/>
              </a:lnSpc>
              <a:buClr>
                <a:schemeClr val="tx1"/>
              </a:buClr>
            </a:pPr>
            <a:r>
              <a:rPr lang="en-US" sz="3000" b="1" dirty="0" smtClean="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377825"/>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smtClean="0">
                <a:latin typeface="Algerian" pitchFamily="82" charset="0"/>
              </a:rPr>
              <a:t>Altar Time</a:t>
            </a:r>
            <a:endParaRPr lang="en-US" sz="6600" dirty="0">
              <a:latin typeface="Algerian" pitchFamily="82" charset="0"/>
            </a:endParaRPr>
          </a:p>
        </p:txBody>
      </p:sp>
      <p:sp>
        <p:nvSpPr>
          <p:cNvPr id="9" name="Rectangle 3"/>
          <p:cNvSpPr>
            <a:spLocks noGrp="1" noChangeArrowheads="1"/>
          </p:cNvSpPr>
          <p:nvPr>
            <p:ph type="body" sz="half" idx="1"/>
          </p:nvPr>
        </p:nvSpPr>
        <p:spPr>
          <a:xfrm>
            <a:off x="0" y="0"/>
            <a:ext cx="3429000" cy="2819400"/>
          </a:xfrm>
        </p:spPr>
        <p:txBody>
          <a:bodyPr/>
          <a:lstStyle/>
          <a:p>
            <a:pPr marL="0" indent="0">
              <a:lnSpc>
                <a:spcPct val="80000"/>
              </a:lnSpc>
              <a:buNone/>
            </a:pPr>
            <a:r>
              <a:rPr lang="en-US" sz="4000" dirty="0" smtClean="0"/>
              <a:t>“Draw near to God, and He will draw near to you… </a:t>
            </a:r>
          </a:p>
        </p:txBody>
      </p:sp>
    </p:spTree>
    <p:extLst>
      <p:ext uri="{BB962C8B-B14F-4D97-AF65-F5344CB8AC3E}">
        <p14:creationId xmlns:p14="http://schemas.microsoft.com/office/powerpoint/2010/main" val="164723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019800" y="473075"/>
            <a:ext cx="2971800" cy="1431925"/>
          </a:xfrm>
        </p:spPr>
        <p:txBody>
          <a:bodyPr/>
          <a:lstStyle/>
          <a:p>
            <a:r>
              <a:rPr lang="en-US" sz="5400" dirty="0" smtClean="0"/>
              <a:t>Close in Prayer</a:t>
            </a:r>
          </a:p>
        </p:txBody>
      </p:sp>
    </p:spTree>
    <p:extLst>
      <p:ext uri="{BB962C8B-B14F-4D97-AF65-F5344CB8AC3E}">
        <p14:creationId xmlns:p14="http://schemas.microsoft.com/office/powerpoint/2010/main" val="75441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http://campaignkerusso.org/?p=11080</a:t>
            </a:r>
            <a:r>
              <a:rPr lang="en-US" sz="2000" b="1" dirty="0"/>
              <a:t> </a:t>
            </a:r>
            <a:r>
              <a:rPr lang="en-US" sz="2000" b="1" u="sng" dirty="0" smtClean="0"/>
              <a:t>  </a:t>
            </a:r>
            <a:endParaRPr lang="en-US" sz="2000" b="1"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41988724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free-batman-arkham-asylum-hd-desktop-wallpape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4000"/>
                    </a14:imgEffect>
                    <a14:imgEffect>
                      <a14:brightnessContrast bright="18000" contrast="7000"/>
                    </a14:imgEffect>
                  </a14:imgLayer>
                </a14:imgProps>
              </a:ext>
              <a:ext uri="{28A0092B-C50C-407E-A947-70E740481C1C}">
                <a14:useLocalDpi xmlns:a14="http://schemas.microsoft.com/office/drawing/2010/main" val="0"/>
              </a:ext>
            </a:extLst>
          </a:blip>
          <a:srcRect r="9826"/>
          <a:stretch/>
        </p:blipFill>
        <p:spPr bwMode="auto">
          <a:xfrm>
            <a:off x="-26295" y="0"/>
            <a:ext cx="92079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bwMode="auto">
          <a:xfrm rot="20409167" flipH="1">
            <a:off x="2391771" y="116802"/>
            <a:ext cx="2755449" cy="1554026"/>
          </a:xfrm>
          <a:prstGeom prst="cloud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3200" b="1" dirty="0">
                <a:latin typeface="Comic Sans MS" panose="030F0702030302020204" pitchFamily="66" charset="0"/>
              </a:rPr>
              <a:t>“</a:t>
            </a:r>
            <a:r>
              <a:rPr lang="en-US" sz="3200" b="1" dirty="0">
                <a:effectLst>
                  <a:glow rad="127000">
                    <a:srgbClr val="180800"/>
                  </a:glow>
                </a:effectLst>
                <a:latin typeface="Comic Sans MS" panose="030F0702030302020204" pitchFamily="66" charset="0"/>
              </a:rPr>
              <a:t>I’m Batman” </a:t>
            </a:r>
            <a:r>
              <a:rPr lang="en-US" dirty="0"/>
              <a:t/>
            </a:r>
            <a:br>
              <a:rPr lang="en-US" dirty="0"/>
            </a:br>
            <a:endParaRPr kumimoji="0" lang="en-US" sz="1800" b="0" i="0" u="none" strike="noStrike" cap="none" normalizeH="0" baseline="0" dirty="0" smtClean="0">
              <a:ln>
                <a:noFill/>
              </a:ln>
              <a:solidFill>
                <a:schemeClr val="tx1"/>
              </a:solidFill>
              <a:effectLst/>
              <a:latin typeface="Verdana" pitchFamily="34" charset="0"/>
            </a:endParaRPr>
          </a:p>
        </p:txBody>
      </p:sp>
      <p:sp>
        <p:nvSpPr>
          <p:cNvPr id="11" name="Wave 10"/>
          <p:cNvSpPr/>
          <p:nvPr/>
        </p:nvSpPr>
        <p:spPr bwMode="auto">
          <a:xfrm>
            <a:off x="7086600" y="5923948"/>
            <a:ext cx="1828800" cy="952500"/>
          </a:xfrm>
          <a:prstGeom prst="wav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glow rad="190500">
                    <a:srgbClr val="180800"/>
                  </a:glow>
                </a:effectLst>
                <a:latin typeface="Comic Sans MS" panose="030F0702030302020204" pitchFamily="66" charset="0"/>
              </a:rPr>
              <a:t>Part Two</a:t>
            </a:r>
          </a:p>
        </p:txBody>
      </p:sp>
      <p:pic>
        <p:nvPicPr>
          <p:cNvPr id="2" name="batma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7702" y="7391400"/>
            <a:ext cx="406400" cy="406400"/>
          </a:xfrm>
          <a:prstGeom prst="rect">
            <a:avLst/>
          </a:prstGeom>
        </p:spPr>
      </p:pic>
    </p:spTree>
    <p:extLst>
      <p:ext uri="{BB962C8B-B14F-4D97-AF65-F5344CB8AC3E}">
        <p14:creationId xmlns:p14="http://schemas.microsoft.com/office/powerpoint/2010/main" val="3735087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0" y="29816"/>
            <a:ext cx="9144000" cy="6828184"/>
          </a:xfrm>
          <a:noFill/>
        </p:spPr>
      </p:pic>
      <p:sp>
        <p:nvSpPr>
          <p:cNvPr id="18435" name="Rectangle 3"/>
          <p:cNvSpPr>
            <a:spLocks noGrp="1" noChangeArrowheads="1"/>
          </p:cNvSpPr>
          <p:nvPr>
            <p:ph type="title" idx="4294967295"/>
          </p:nvPr>
        </p:nvSpPr>
        <p:spPr>
          <a:xfrm>
            <a:off x="33130" y="5638800"/>
            <a:ext cx="9110870" cy="1219201"/>
          </a:xfrm>
          <a:solidFill>
            <a:srgbClr val="523706">
              <a:alpha val="72156"/>
            </a:srgbClr>
          </a:solidFill>
        </p:spPr>
        <p:txBody>
          <a:bodyPr/>
          <a:lstStyle/>
          <a:p>
            <a:pPr algn="ctr" eaLnBrk="1" hangingPunct="1"/>
            <a:r>
              <a:rPr lang="en-US" dirty="0" smtClean="0"/>
              <a:t>Welcome to </a:t>
            </a:r>
            <a:r>
              <a:rPr lang="en-US" dirty="0" err="1" smtClean="0"/>
              <a:t>Aggieland</a:t>
            </a:r>
            <a:r>
              <a:rPr lang="en-US" dirty="0" smtClean="0"/>
              <a:t> Faith</a:t>
            </a:r>
            <a:br>
              <a:rPr lang="en-US" dirty="0" smtClean="0"/>
            </a:br>
            <a:r>
              <a:rPr lang="en-US" dirty="0" smtClean="0"/>
              <a:t>Family Style Worship</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457200"/>
            <a:ext cx="9144000" cy="838200"/>
          </a:xfrm>
        </p:spPr>
        <p:txBody>
          <a:bodyPr/>
          <a:lstStyle/>
          <a:p>
            <a:pPr eaLnBrk="1" hangingPunct="1"/>
            <a:r>
              <a:rPr lang="en-US" sz="4300" b="1" dirty="0" smtClean="0"/>
              <a:t>CURRENT SCHEDULE: </a:t>
            </a:r>
            <a:br>
              <a:rPr lang="en-US" sz="4300" b="1" dirty="0" smtClean="0"/>
            </a:br>
            <a:r>
              <a:rPr lang="en-US" sz="4000" dirty="0" smtClean="0"/>
              <a:t>See www.Aggielandfaith.org</a:t>
            </a:r>
          </a:p>
        </p:txBody>
      </p:sp>
      <p:sp>
        <p:nvSpPr>
          <p:cNvPr id="19459" name="Rectangle 3"/>
          <p:cNvSpPr>
            <a:spLocks noGrp="1" noChangeArrowheads="1"/>
          </p:cNvSpPr>
          <p:nvPr>
            <p:ph type="body" sz="half" idx="4294967295"/>
          </p:nvPr>
        </p:nvSpPr>
        <p:spPr>
          <a:xfrm>
            <a:off x="4762500" y="1752600"/>
            <a:ext cx="4381500" cy="4495800"/>
          </a:xfrm>
        </p:spPr>
        <p:txBody>
          <a:bodyPr/>
          <a:lstStyle/>
          <a:p>
            <a:pPr eaLnBrk="1" hangingPunct="1">
              <a:lnSpc>
                <a:spcPct val="90000"/>
              </a:lnSpc>
            </a:pPr>
            <a:r>
              <a:rPr lang="en-US" sz="2500" b="1" dirty="0" smtClean="0"/>
              <a:t>SATURDAY — </a:t>
            </a:r>
          </a:p>
          <a:p>
            <a:pPr eaLnBrk="1" hangingPunct="1">
              <a:lnSpc>
                <a:spcPct val="90000"/>
              </a:lnSpc>
              <a:buFont typeface="Wingdings" pitchFamily="2" charset="2"/>
              <a:buNone/>
            </a:pPr>
            <a:r>
              <a:rPr lang="en-US" sz="2000" b="1" dirty="0" smtClean="0"/>
              <a:t>	At Bee Creek Park </a:t>
            </a:r>
          </a:p>
          <a:p>
            <a:pPr eaLnBrk="1" hangingPunct="1">
              <a:lnSpc>
                <a:spcPct val="90000"/>
              </a:lnSpc>
              <a:buFont typeface="Wingdings" pitchFamily="2" charset="2"/>
              <a:buNone/>
            </a:pPr>
            <a:r>
              <a:rPr lang="en-US" sz="2500" dirty="0" smtClean="0"/>
              <a:t>	2:00-4:00pm: Through the bible with felt-board stories – plus hot-dogs &amp; drinks</a:t>
            </a:r>
          </a:p>
          <a:p>
            <a:pPr eaLnBrk="1" hangingPunct="1">
              <a:lnSpc>
                <a:spcPct val="90000"/>
              </a:lnSpc>
              <a:buFont typeface="Wingdings" pitchFamily="2" charset="2"/>
              <a:buNone/>
            </a:pPr>
            <a:endParaRPr lang="en-US" sz="2500" dirty="0" smtClean="0"/>
          </a:p>
          <a:p>
            <a:pPr eaLnBrk="1" hangingPunct="1">
              <a:lnSpc>
                <a:spcPct val="90000"/>
              </a:lnSpc>
            </a:pPr>
            <a:r>
              <a:rPr lang="en-US" sz="2500" b="1" dirty="0" smtClean="0"/>
              <a:t>SUNDAY — </a:t>
            </a:r>
          </a:p>
          <a:p>
            <a:pPr eaLnBrk="1" hangingPunct="1">
              <a:lnSpc>
                <a:spcPct val="90000"/>
              </a:lnSpc>
              <a:buFont typeface="Wingdings" pitchFamily="2" charset="2"/>
              <a:buNone/>
            </a:pPr>
            <a:r>
              <a:rPr lang="en-US" sz="2000" b="1" dirty="0" smtClean="0"/>
              <a:t>	At Bee Creek Park </a:t>
            </a:r>
          </a:p>
          <a:p>
            <a:pPr eaLnBrk="1" hangingPunct="1">
              <a:lnSpc>
                <a:spcPct val="90000"/>
              </a:lnSpc>
              <a:buFont typeface="Wingdings" pitchFamily="2" charset="2"/>
              <a:buNone/>
            </a:pPr>
            <a:r>
              <a:rPr lang="en-US" sz="2500" dirty="0" smtClean="0"/>
              <a:t>	2:00-4pm: Free snacks, drinks, kids crafts, prizes, singing &amp; bible preaching </a:t>
            </a:r>
            <a:endParaRPr lang="en-US" sz="2100" dirty="0" smtClean="0"/>
          </a:p>
        </p:txBody>
      </p:sp>
      <p:pic>
        <p:nvPicPr>
          <p:cNvPr id="19460" name="Picture 9" descr="hot_dog_iStock_000001755412_270x203"/>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381000" y="1752600"/>
            <a:ext cx="4114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62400" y="609600"/>
            <a:ext cx="5181600" cy="1676400"/>
          </a:xfrm>
        </p:spPr>
        <p:txBody>
          <a:bodyPr/>
          <a:lstStyle/>
          <a:p>
            <a:pPr eaLnBrk="1" hangingPunct="1"/>
            <a:r>
              <a:rPr lang="en-US" sz="4000" b="1" dirty="0" smtClean="0"/>
              <a:t>Would You Like Prayer or Bible Study at Your House?</a:t>
            </a:r>
          </a:p>
        </p:txBody>
      </p:sp>
      <p:pic>
        <p:nvPicPr>
          <p:cNvPr id="2048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505200" cy="2789929"/>
          </a:xfrm>
          <a:noFill/>
        </p:spPr>
      </p:pic>
      <p:sp>
        <p:nvSpPr>
          <p:cNvPr id="20484" name="Rectangle 3"/>
          <p:cNvSpPr>
            <a:spLocks noGrp="1" noChangeArrowheads="1"/>
          </p:cNvSpPr>
          <p:nvPr>
            <p:ph type="body" sz="half" idx="4294967295"/>
          </p:nvPr>
        </p:nvSpPr>
        <p:spPr>
          <a:xfrm>
            <a:off x="0" y="2895600"/>
            <a:ext cx="8534400" cy="3733800"/>
          </a:xfrm>
        </p:spPr>
        <p:txBody>
          <a:bodyPr/>
          <a:lstStyle/>
          <a:p>
            <a:pPr eaLnBrk="1" hangingPunct="1">
              <a:lnSpc>
                <a:spcPct val="90000"/>
              </a:lnSpc>
            </a:pPr>
            <a:r>
              <a:rPr lang="en-US" sz="2500" b="1" u="sng" dirty="0" smtClean="0">
                <a:solidFill>
                  <a:srgbClr val="F6FF3F"/>
                </a:solidFill>
              </a:rPr>
              <a:t>Personal Prayer</a:t>
            </a:r>
            <a:r>
              <a:rPr lang="en-US" sz="2500" b="1" u="sng" dirty="0" smtClean="0"/>
              <a:t>:</a:t>
            </a:r>
            <a:r>
              <a:rPr lang="en-US" sz="2500" dirty="0" smtClean="0"/>
              <a:t/>
            </a:r>
            <a:br>
              <a:rPr lang="en-US" sz="2500" dirty="0" smtClean="0"/>
            </a:br>
            <a:r>
              <a:rPr lang="en-US" sz="2400" dirty="0" smtClean="0"/>
              <a:t>We can come to your home &amp; pray with you, or you can email us when you need prayer.</a:t>
            </a:r>
          </a:p>
          <a:p>
            <a:pPr eaLnBrk="1" hangingPunct="1">
              <a:lnSpc>
                <a:spcPct val="90000"/>
              </a:lnSpc>
            </a:pPr>
            <a:r>
              <a:rPr lang="en-US" sz="2500" b="1" u="sng" dirty="0" smtClean="0">
                <a:solidFill>
                  <a:srgbClr val="F6FF3F"/>
                </a:solidFill>
              </a:rPr>
              <a:t>Home Bible Study:</a:t>
            </a:r>
            <a:r>
              <a:rPr lang="en-US" sz="2500" b="1" dirty="0" smtClean="0">
                <a:solidFill>
                  <a:srgbClr val="F6FF3F"/>
                </a:solidFill>
              </a:rPr>
              <a:t/>
            </a:r>
            <a:br>
              <a:rPr lang="en-US" sz="2500" b="1" dirty="0" smtClean="0">
                <a:solidFill>
                  <a:srgbClr val="F6FF3F"/>
                </a:solidFill>
              </a:rPr>
            </a:br>
            <a:r>
              <a:rPr lang="en-US" sz="2400" dirty="0" smtClean="0"/>
              <a:t>We will come to your home &amp; hold</a:t>
            </a:r>
            <a:br>
              <a:rPr lang="en-US" sz="2400" dirty="0" smtClean="0"/>
            </a:br>
            <a:r>
              <a:rPr lang="en-US" sz="2400" dirty="0" smtClean="0"/>
              <a:t>a bible study for you &amp; your friends.</a:t>
            </a:r>
          </a:p>
          <a:p>
            <a:pPr eaLnBrk="1" hangingPunct="1">
              <a:lnSpc>
                <a:spcPct val="90000"/>
              </a:lnSpc>
            </a:pPr>
            <a:r>
              <a:rPr lang="en-US" sz="2500" b="1" u="sng" dirty="0" smtClean="0">
                <a:solidFill>
                  <a:srgbClr val="F6FF3F"/>
                </a:solidFill>
              </a:rPr>
              <a:t>Bible Party:</a:t>
            </a:r>
            <a:r>
              <a:rPr lang="en-US" sz="2500" dirty="0" smtClean="0"/>
              <a:t/>
            </a:r>
            <a:br>
              <a:rPr lang="en-US" sz="2500" dirty="0" smtClean="0"/>
            </a:br>
            <a:r>
              <a:rPr lang="en-US" sz="2400" dirty="0" smtClean="0"/>
              <a:t>We will hold a Kid’s Bible Party:</a:t>
            </a:r>
            <a:br>
              <a:rPr lang="en-US" sz="2400" dirty="0" smtClean="0"/>
            </a:br>
            <a:r>
              <a:rPr lang="en-US" sz="2400" dirty="0" smtClean="0"/>
              <a:t>You provide the food &amp; kids - we </a:t>
            </a:r>
            <a:br>
              <a:rPr lang="en-US" sz="2400" dirty="0" smtClean="0"/>
            </a:br>
            <a:r>
              <a:rPr lang="en-US" sz="2400" dirty="0" smtClean="0"/>
              <a:t>will do the bible fun &amp; stories.</a:t>
            </a:r>
          </a:p>
        </p:txBody>
      </p:sp>
      <p:pic>
        <p:nvPicPr>
          <p:cNvPr id="2048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4174505"/>
            <a:ext cx="3250096" cy="2392983"/>
          </a:xfrm>
          <a:noFill/>
        </p:spPr>
      </p:pic>
      <p:sp>
        <p:nvSpPr>
          <p:cNvPr id="2048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876800" y="304800"/>
            <a:ext cx="4267200" cy="2895600"/>
          </a:xfrm>
        </p:spPr>
        <p:txBody>
          <a:bodyPr/>
          <a:lstStyle/>
          <a:p>
            <a:pPr eaLnBrk="1" hangingPunct="1"/>
            <a:r>
              <a:rPr lang="en-US" sz="4800" b="1" dirty="0" smtClean="0"/>
              <a:t>Would You Like Visitation?</a:t>
            </a:r>
          </a:p>
        </p:txBody>
      </p:sp>
      <p:sp>
        <p:nvSpPr>
          <p:cNvPr id="21507" name="Rectangle 3"/>
          <p:cNvSpPr>
            <a:spLocks noGrp="1" noChangeArrowheads="1"/>
          </p:cNvSpPr>
          <p:nvPr>
            <p:ph type="body" sz="half" idx="4294967295"/>
          </p:nvPr>
        </p:nvSpPr>
        <p:spPr>
          <a:xfrm>
            <a:off x="914400" y="3581400"/>
            <a:ext cx="8229600" cy="2209800"/>
          </a:xfrm>
        </p:spPr>
        <p:txBody>
          <a:bodyPr/>
          <a:lstStyle/>
          <a:p>
            <a:pPr eaLnBrk="1" hangingPunct="1"/>
            <a:r>
              <a:rPr lang="en-US" sz="3200" dirty="0" smtClean="0"/>
              <a:t>We will visit a friend, loved one in the hospital or in prison to pray for them &amp; share Christ with them.</a:t>
            </a:r>
          </a:p>
          <a:p>
            <a:pPr eaLnBrk="1" hangingPunct="1"/>
            <a:r>
              <a:rPr lang="en-US" sz="3200" dirty="0" smtClean="0"/>
              <a:t>Contact: </a:t>
            </a:r>
            <a:r>
              <a:rPr lang="en-US" sz="3200" dirty="0" smtClean="0">
                <a:hlinkClick r:id="rId2"/>
              </a:rPr>
              <a:t>info@aggielandfaith.org</a:t>
            </a:r>
            <a:r>
              <a:rPr lang="en-US" sz="3200" dirty="0" smtClean="0"/>
              <a:t> </a:t>
            </a:r>
          </a:p>
        </p:txBody>
      </p:sp>
      <p:pic>
        <p:nvPicPr>
          <p:cNvPr id="2150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304800"/>
            <a:ext cx="4572000" cy="3062288"/>
          </a:xfr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body" sz="half" idx="4294967295"/>
          </p:nvPr>
        </p:nvSpPr>
        <p:spPr>
          <a:xfrm>
            <a:off x="0" y="3581400"/>
            <a:ext cx="9144000" cy="3276600"/>
          </a:xfrm>
        </p:spPr>
        <p:txBody>
          <a:bodyPr/>
          <a:lstStyle/>
          <a:p>
            <a:pPr algn="ctr" eaLnBrk="1" hangingPunct="1">
              <a:lnSpc>
                <a:spcPct val="90000"/>
              </a:lnSpc>
              <a:buFont typeface="Wingdings" pitchFamily="2" charset="2"/>
              <a:buNone/>
            </a:pPr>
            <a:r>
              <a:rPr lang="en-US" sz="4000" b="1" dirty="0" smtClean="0">
                <a:hlinkClick r:id="rId2"/>
              </a:rPr>
              <a:t>www.aggielandfaith.org</a:t>
            </a:r>
            <a:endParaRPr lang="en-US" sz="4000" b="1" dirty="0" smtClean="0"/>
          </a:p>
          <a:p>
            <a:pPr eaLnBrk="1" hangingPunct="1">
              <a:lnSpc>
                <a:spcPct val="90000"/>
              </a:lnSpc>
            </a:pPr>
            <a:r>
              <a:rPr lang="en-US" sz="4000" dirty="0" smtClean="0"/>
              <a:t>Go here to see pictures &amp; videos</a:t>
            </a:r>
          </a:p>
          <a:p>
            <a:pPr eaLnBrk="1" hangingPunct="1">
              <a:lnSpc>
                <a:spcPct val="90000"/>
              </a:lnSpc>
            </a:pPr>
            <a:r>
              <a:rPr lang="en-US" sz="4000" dirty="0" smtClean="0"/>
              <a:t>Go here to subscribe to e-mails about changes &amp; cancellations</a:t>
            </a:r>
            <a:r>
              <a:rPr lang="en-US" sz="2700" dirty="0" smtClean="0"/>
              <a:t> </a:t>
            </a:r>
          </a:p>
        </p:txBody>
      </p:sp>
      <p:pic>
        <p:nvPicPr>
          <p:cNvPr id="2253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3531054"/>
          </a:xfr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dirty="0" smtClean="0">
                <a:hlinkClick r:id="rId5"/>
              </a:rPr>
              <a:t>p=11080</a:t>
            </a:r>
            <a:endParaRPr lang="en-US" sz="20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slide-4-72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200916857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t>       I’m Batman </a:t>
            </a:r>
            <a:r>
              <a:rPr lang="en-US" sz="2400" dirty="0" smtClean="0"/>
              <a:t>(pt. 2)</a:t>
            </a:r>
            <a:endParaRPr lang="en-US" sz="2400" dirty="0"/>
          </a:p>
        </p:txBody>
      </p:sp>
      <p:sp>
        <p:nvSpPr>
          <p:cNvPr id="3" name="Content Placeholder 2"/>
          <p:cNvSpPr>
            <a:spLocks noGrp="1"/>
          </p:cNvSpPr>
          <p:nvPr>
            <p:ph idx="1"/>
          </p:nvPr>
        </p:nvSpPr>
        <p:spPr>
          <a:xfrm>
            <a:off x="0" y="4114800"/>
            <a:ext cx="9144000" cy="2746513"/>
          </a:xfrm>
        </p:spPr>
        <p:txBody>
          <a:bodyPr lIns="91440" tIns="0" rIns="0" bIns="0"/>
          <a:lstStyle/>
          <a:p>
            <a:pPr marL="0" indent="0">
              <a:buNone/>
            </a:pPr>
            <a:r>
              <a:rPr lang="en-US" dirty="0" smtClean="0"/>
              <a:t>This cartoon character is based on a man who has acquired some bat attributes (and gadgets).</a:t>
            </a:r>
          </a:p>
          <a:p>
            <a:pPr marL="0" indent="0">
              <a:buNone/>
            </a:pPr>
            <a:r>
              <a:rPr lang="en-US" dirty="0" smtClean="0"/>
              <a:t>He is not real, but in the spiritual realm, believers are indeed equipped with special gifts that make them operate differently than average humans. Some of these abilities can be compared to bat traits. </a:t>
            </a:r>
            <a:endParaRPr lang="en-US" dirty="0"/>
          </a:p>
        </p:txBody>
      </p:sp>
      <p:pic>
        <p:nvPicPr>
          <p:cNvPr id="1026" name="Picture 2" descr="C:\Users\Therese\Desktop\im-batman-arkham-city.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8000"/>
                    </a14:imgEffect>
                    <a14:imgEffect>
                      <a14:colorTemperature colorTemp="8326"/>
                    </a14:imgEffect>
                    <a14:imgEffect>
                      <a14:saturation sat="210000"/>
                    </a14:imgEffect>
                    <a14:imgEffect>
                      <a14:brightnessContrast bright="8000" contrast="8000"/>
                    </a14:imgEffect>
                  </a14:imgLayer>
                </a14:imgProps>
              </a:ext>
              <a:ext uri="{28A0092B-C50C-407E-A947-70E740481C1C}">
                <a14:useLocalDpi xmlns:a14="http://schemas.microsoft.com/office/drawing/2010/main" val="0"/>
              </a:ext>
            </a:extLst>
          </a:blip>
          <a:srcRect/>
          <a:stretch>
            <a:fillRect/>
          </a:stretch>
        </p:blipFill>
        <p:spPr bwMode="auto">
          <a:xfrm>
            <a:off x="0" y="685800"/>
            <a:ext cx="9144000" cy="337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5169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4462914" y="0"/>
            <a:ext cx="4681086" cy="5334000"/>
          </a:xfrm>
        </p:spPr>
        <p:txBody>
          <a:bodyPr/>
          <a:lstStyle/>
          <a:p>
            <a:pPr marL="0" indent="0" algn="ctr" eaLnBrk="1" hangingPunct="1">
              <a:lnSpc>
                <a:spcPct val="90000"/>
              </a:lnSpc>
              <a:buClr>
                <a:srgbClr val="F4CF5A"/>
              </a:buClr>
              <a:buNone/>
            </a:pPr>
            <a:r>
              <a:rPr lang="en-US" altLang="en-US" sz="3200" dirty="0" smtClean="0"/>
              <a:t>How to Get Heavenly Bat Ears</a:t>
            </a:r>
            <a:endParaRPr lang="en-US" altLang="en-US" sz="3200" dirty="0"/>
          </a:p>
          <a:p>
            <a:pPr eaLnBrk="1" hangingPunct="1">
              <a:lnSpc>
                <a:spcPct val="90000"/>
              </a:lnSpc>
              <a:buClr>
                <a:srgbClr val="F4CF5A"/>
              </a:buClr>
            </a:pPr>
            <a:r>
              <a:rPr lang="en-US" altLang="en-US" sz="3200" dirty="0" smtClean="0"/>
              <a:t>When we hear God’s Word (with an open heart) God develops our “spiritual ears.” </a:t>
            </a:r>
          </a:p>
          <a:p>
            <a:pPr eaLnBrk="1" hangingPunct="1">
              <a:lnSpc>
                <a:spcPct val="90000"/>
              </a:lnSpc>
              <a:buClr>
                <a:srgbClr val="F4CF5A"/>
              </a:buClr>
            </a:pPr>
            <a:r>
              <a:rPr lang="en-US" altLang="en-US" sz="3200" dirty="0" smtClean="0"/>
              <a:t>The bible calls this “ears to hear” or “hearing.” </a:t>
            </a:r>
          </a:p>
          <a:p>
            <a:pPr eaLnBrk="1" hangingPunct="1">
              <a:lnSpc>
                <a:spcPct val="90000"/>
              </a:lnSpc>
              <a:buClr>
                <a:srgbClr val="F4CF5A"/>
              </a:buClr>
            </a:pPr>
            <a:r>
              <a:rPr lang="en-US" altLang="en-US" sz="3200" dirty="0" smtClean="0"/>
              <a:t>These special ears produce faith in us. </a:t>
            </a:r>
          </a:p>
        </p:txBody>
      </p:sp>
      <p:pic>
        <p:nvPicPr>
          <p:cNvPr id="8196" name="Picture 4" descr="1325499_f260"/>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8000"/>
                    </a14:imgEffect>
                    <a14:imgEffect>
                      <a14:colorTemperature colorTemp="6334"/>
                    </a14:imgEffect>
                    <a14:imgEffect>
                      <a14:saturation sat="121000"/>
                    </a14:imgEffect>
                    <a14:imgEffect>
                      <a14:brightnessContrast bright="12000" contrast="30000"/>
                    </a14:imgEffect>
                  </a14:imgLayer>
                </a14:imgProps>
              </a:ext>
              <a:ext uri="{28A0092B-C50C-407E-A947-70E740481C1C}">
                <a14:useLocalDpi xmlns:a14="http://schemas.microsoft.com/office/drawing/2010/main" val="0"/>
              </a:ext>
            </a:extLst>
          </a:blip>
          <a:srcRect l="13561"/>
          <a:stretch/>
        </p:blipFill>
        <p:spPr bwMode="auto">
          <a:xfrm>
            <a:off x="-16043" y="0"/>
            <a:ext cx="458002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16042" y="5715000"/>
            <a:ext cx="916004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eaLnBrk="1" hangingPunct="1">
              <a:lnSpc>
                <a:spcPct val="90000"/>
              </a:lnSpc>
              <a:buNone/>
            </a:pPr>
            <a:r>
              <a:rPr lang="en-US" altLang="en-US" sz="3200" kern="0" dirty="0" smtClean="0"/>
              <a:t>“…faith comes by hearing, and hearing by the word of God.” </a:t>
            </a:r>
            <a:r>
              <a:rPr lang="en-US" altLang="en-US" sz="2000" kern="0" dirty="0" smtClean="0"/>
              <a:t>Romans 10:17</a:t>
            </a:r>
          </a:p>
        </p:txBody>
      </p:sp>
    </p:spTree>
    <p:extLst>
      <p:ext uri="{BB962C8B-B14F-4D97-AF65-F5344CB8AC3E}">
        <p14:creationId xmlns:p14="http://schemas.microsoft.com/office/powerpoint/2010/main" val="2174251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3-bibl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9000"/>
                    </a14:imgEffect>
                    <a14:imgEffect>
                      <a14:colorTemperature colorTemp="7580"/>
                    </a14:imgEffect>
                    <a14:imgEffect>
                      <a14:saturation sat="157000"/>
                    </a14:imgEffect>
                    <a14:imgEffect>
                      <a14:brightnessContrast contrast="27000"/>
                    </a14:imgEffect>
                  </a14:imgLayer>
                </a14:imgProps>
              </a:ext>
              <a:ext uri="{28A0092B-C50C-407E-A947-70E740481C1C}">
                <a14:useLocalDpi xmlns:a14="http://schemas.microsoft.com/office/drawing/2010/main" val="0"/>
              </a:ext>
            </a:extLst>
          </a:blip>
          <a:srcRect/>
          <a:stretch>
            <a:fillRect/>
          </a:stretch>
        </p:blipFill>
        <p:spPr bwMode="auto">
          <a:xfrm>
            <a:off x="-1" y="-16495"/>
            <a:ext cx="9144001" cy="687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7637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herese\Desktop\PIX\cav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8000"/>
                    </a14:imgEffect>
                    <a14:imgEffect>
                      <a14:colorTemperature colorTemp="8335"/>
                    </a14:imgEffect>
                    <a14:imgEffect>
                      <a14:saturation sat="174000"/>
                    </a14:imgEffect>
                    <a14:imgEffect>
                      <a14:brightnessContrast bright="4000" contrast="29000"/>
                    </a14:imgEffect>
                  </a14:imgLayer>
                </a14:imgProps>
              </a:ext>
              <a:ext uri="{28A0092B-C50C-407E-A947-70E740481C1C}">
                <a14:useLocalDpi xmlns:a14="http://schemas.microsoft.com/office/drawing/2010/main" val="0"/>
              </a:ext>
            </a:extLst>
          </a:blip>
          <a:srcRect/>
          <a:stretch>
            <a:fillRect/>
          </a:stretch>
        </p:blipFill>
        <p:spPr bwMode="auto">
          <a:xfrm>
            <a:off x="37698"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Therese\Desktop\PIX\reviv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3739">
            <a:off x="6253023" y="376237"/>
            <a:ext cx="1873525" cy="1685925"/>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 y="0"/>
            <a:ext cx="4343401" cy="6857999"/>
          </a:xfrm>
          <a:solidFill>
            <a:schemeClr val="bg1">
              <a:alpha val="53000"/>
            </a:schemeClr>
          </a:solidFill>
          <a:effectLst>
            <a:softEdge rad="355600"/>
          </a:effectLst>
        </p:spPr>
        <p:txBody>
          <a:bodyPr/>
          <a:lstStyle/>
          <a:p>
            <a:pPr>
              <a:buClr>
                <a:srgbClr val="F4CF5A"/>
              </a:buClr>
            </a:pPr>
            <a:r>
              <a:rPr lang="en-US" sz="3000" dirty="0" smtClean="0">
                <a:effectLst>
                  <a:glow rad="190500">
                    <a:srgbClr val="180800"/>
                  </a:glow>
                </a:effectLst>
              </a:rPr>
              <a:t>First, we need to hear the Word (get some cave time) and then it can begin to heal our broken consciences and revive our dead faith.</a:t>
            </a:r>
          </a:p>
          <a:p>
            <a:pPr>
              <a:buClr>
                <a:srgbClr val="F4CF5A"/>
              </a:buClr>
            </a:pPr>
            <a:r>
              <a:rPr lang="en-US" sz="3000" dirty="0" smtClean="0">
                <a:effectLst>
                  <a:glow rad="190500">
                    <a:srgbClr val="180800"/>
                  </a:glow>
                </a:effectLst>
              </a:rPr>
              <a:t>“The word is near thee, even in your mouth, and in your heart. This is the word of faith…” </a:t>
            </a:r>
          </a:p>
          <a:p>
            <a:pPr marL="0" indent="0" algn="r">
              <a:buClr>
                <a:srgbClr val="F4CF5A"/>
              </a:buClr>
              <a:buNone/>
            </a:pPr>
            <a:r>
              <a:rPr lang="en-US" sz="2000" dirty="0" smtClean="0">
                <a:effectLst>
                  <a:glow rad="190500">
                    <a:srgbClr val="180800"/>
                  </a:glow>
                </a:effectLst>
              </a:rPr>
              <a:t>Romans 10:8</a:t>
            </a:r>
          </a:p>
          <a:p>
            <a:pPr marL="0" indent="0">
              <a:buClr>
                <a:srgbClr val="F4CF5A"/>
              </a:buClr>
              <a:buNone/>
            </a:pPr>
            <a:endParaRPr lang="en-US" dirty="0"/>
          </a:p>
        </p:txBody>
      </p:sp>
      <p:pic>
        <p:nvPicPr>
          <p:cNvPr id="5123" name="Picture 3" descr="C:\Users\Therese\Desktop\PIX\conscienc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9000"/>
                    </a14:imgEffect>
                    <a14:imgEffect>
                      <a14:colorTemperature colorTemp="5747"/>
                    </a14:imgEffect>
                    <a14:imgEffect>
                      <a14:saturation sat="252000"/>
                    </a14:imgEffect>
                    <a14:imgEffect>
                      <a14:brightnessContrast bright="3000" contrast="59000"/>
                    </a14:imgEffect>
                  </a14:imgLayer>
                </a14:imgProps>
              </a:ext>
              <a:ext uri="{28A0092B-C50C-407E-A947-70E740481C1C}">
                <a14:useLocalDpi xmlns:a14="http://schemas.microsoft.com/office/drawing/2010/main" val="0"/>
              </a:ext>
            </a:extLst>
          </a:blip>
          <a:srcRect l="7836" t="35533" r="34816"/>
          <a:stretch/>
        </p:blipFill>
        <p:spPr bwMode="auto">
          <a:xfrm rot="20711072">
            <a:off x="4276132" y="2411193"/>
            <a:ext cx="1745463" cy="1309738"/>
          </a:xfrm>
          <a:prstGeom prst="rect">
            <a:avLst/>
          </a:prstGeom>
          <a:noFill/>
          <a:effectLst>
            <a:softEdge rad="114300"/>
          </a:effectLst>
          <a:scene3d>
            <a:camera prst="isometricRightUp">
              <a:rot lat="600000" lon="20400000" rev="0"/>
            </a:camera>
            <a:lightRig rig="threePt" dir="t"/>
          </a:scene3d>
        </p:spPr>
      </p:pic>
      <p:sp>
        <p:nvSpPr>
          <p:cNvPr id="7" name="Content Placeholder 2"/>
          <p:cNvSpPr txBox="1">
            <a:spLocks/>
          </p:cNvSpPr>
          <p:nvPr/>
        </p:nvSpPr>
        <p:spPr bwMode="auto">
          <a:xfrm>
            <a:off x="4788568" y="-228600"/>
            <a:ext cx="4355432" cy="144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ct val="150000"/>
              </a:lnSpc>
              <a:buFont typeface="Wingdings" pitchFamily="2" charset="2"/>
              <a:buNone/>
            </a:pPr>
            <a:r>
              <a:rPr lang="en-US" sz="4000" kern="0" dirty="0" smtClean="0"/>
              <a:t>We Need Cave Time</a:t>
            </a:r>
            <a:endParaRPr lang="en-US" sz="4000" kern="0" dirty="0"/>
          </a:p>
        </p:txBody>
      </p:sp>
      <p:pic>
        <p:nvPicPr>
          <p:cNvPr id="5127" name="Picture 7" descr="https://encrypted-tbn2.gstatic.com/images?q=tbn:ANd9GcS4V0KablAXPGwDD2k8GX51P_5Ct537WGBxwy46Dxg_OFCpfQOHkA">
            <a:hlinkClick r:id="rId7"/>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19000"/>
                    </a14:imgEffect>
                    <a14:imgEffect>
                      <a14:colorTemperature colorTemp="4906"/>
                    </a14:imgEffect>
                    <a14:imgEffect>
                      <a14:saturation sat="133000"/>
                    </a14:imgEffect>
                    <a14:imgEffect>
                      <a14:brightnessContrast bright="1000" contrast="47000"/>
                    </a14:imgEffect>
                  </a14:imgLayer>
                </a14:imgProps>
              </a:ext>
              <a:ext uri="{28A0092B-C50C-407E-A947-70E740481C1C}">
                <a14:useLocalDpi xmlns:a14="http://schemas.microsoft.com/office/drawing/2010/main" val="0"/>
              </a:ext>
            </a:extLst>
          </a:blip>
          <a:srcRect l="5016" t="13024" r="5702" b="4416"/>
          <a:stretch/>
        </p:blipFill>
        <p:spPr bwMode="auto">
          <a:xfrm rot="20678314">
            <a:off x="5885683" y="3012452"/>
            <a:ext cx="2342144" cy="1278773"/>
          </a:xfrm>
          <a:prstGeom prst="rect">
            <a:avLst/>
          </a:prstGeom>
          <a:noFill/>
          <a:effectLst>
            <a:softEdge rad="203200"/>
          </a:effectLst>
          <a:scene3d>
            <a:camera prst="isometricRightUp"/>
            <a:lightRig rig="threePt" dir="t"/>
          </a:scene3d>
        </p:spPr>
      </p:pic>
    </p:spTree>
    <p:extLst>
      <p:ext uri="{BB962C8B-B14F-4D97-AF65-F5344CB8AC3E}">
        <p14:creationId xmlns:p14="http://schemas.microsoft.com/office/powerpoint/2010/main" val="1473413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ppt_x"/>
                                          </p:val>
                                        </p:tav>
                                        <p:tav tm="100000">
                                          <p:val>
                                            <p:strVal val="#ppt_x"/>
                                          </p:val>
                                        </p:tav>
                                      </p:tavLst>
                                    </p:anim>
                                    <p:anim calcmode="lin" valueType="num">
                                      <p:cBhvr additive="base">
                                        <p:cTn id="1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additive="base">
                                        <p:cTn id="19" dur="500" fill="hold"/>
                                        <p:tgtEl>
                                          <p:spTgt spid="5123"/>
                                        </p:tgtEl>
                                        <p:attrNameLst>
                                          <p:attrName>ppt_x</p:attrName>
                                        </p:attrNameLst>
                                      </p:cBhvr>
                                      <p:tavLst>
                                        <p:tav tm="0">
                                          <p:val>
                                            <p:strVal val="#ppt_x"/>
                                          </p:val>
                                        </p:tav>
                                        <p:tav tm="100000">
                                          <p:val>
                                            <p:strVal val="#ppt_x"/>
                                          </p:val>
                                        </p:tav>
                                      </p:tavLst>
                                    </p:anim>
                                    <p:anim calcmode="lin" valueType="num">
                                      <p:cBhvr additive="base">
                                        <p:cTn id="20"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7"/>
                                        </p:tgtEl>
                                        <p:attrNameLst>
                                          <p:attrName>style.visibility</p:attrName>
                                        </p:attrNameLst>
                                      </p:cBhvr>
                                      <p:to>
                                        <p:strVal val="visible"/>
                                      </p:to>
                                    </p:set>
                                    <p:anim calcmode="lin" valueType="num">
                                      <p:cBhvr additive="base">
                                        <p:cTn id="25" dur="500" fill="hold"/>
                                        <p:tgtEl>
                                          <p:spTgt spid="5127"/>
                                        </p:tgtEl>
                                        <p:attrNameLst>
                                          <p:attrName>ppt_x</p:attrName>
                                        </p:attrNameLst>
                                      </p:cBhvr>
                                      <p:tavLst>
                                        <p:tav tm="0">
                                          <p:val>
                                            <p:strVal val="#ppt_x"/>
                                          </p:val>
                                        </p:tav>
                                        <p:tav tm="100000">
                                          <p:val>
                                            <p:strVal val="#ppt_x"/>
                                          </p:val>
                                        </p:tav>
                                      </p:tavLst>
                                    </p:anim>
                                    <p:anim calcmode="lin" valueType="num">
                                      <p:cBhvr additive="base">
                                        <p:cTn id="26"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anim calcmode="lin" valueType="num">
                                      <p:cBhvr additive="base">
                                        <p:cTn id="3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p:bld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571</TotalTime>
  <Words>1814</Words>
  <Application>Microsoft Office PowerPoint</Application>
  <PresentationFormat>On-screen Show (4:3)</PresentationFormat>
  <Paragraphs>151</Paragraphs>
  <Slides>45</Slides>
  <Notes>3</Notes>
  <HiddenSlides>0</HiddenSlides>
  <MMClips>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Refined</vt:lpstr>
      <vt:lpstr>PowerPoint Presentation</vt:lpstr>
      <vt:lpstr>PowerPoint Presentation</vt:lpstr>
      <vt:lpstr>Next Slide: Song – “Speak to Me”    Download Here: http://youtu.be/wcUOa96Zu98  </vt:lpstr>
      <vt:lpstr>PowerPoint Presentation</vt:lpstr>
      <vt:lpstr>PowerPoint Presentation</vt:lpstr>
      <vt:lpstr>       I’m Batman (pt. 2)</vt:lpstr>
      <vt:lpstr>PowerPoint Presentation</vt:lpstr>
      <vt:lpstr>PowerPoint Presentation</vt:lpstr>
      <vt:lpstr>PowerPoint Presentation</vt:lpstr>
      <vt:lpstr>PowerPoint Presentation</vt:lpstr>
      <vt:lpstr>So far: With bat ears (or God’s hearing), we can SEE &amp; we can SOAR.  Today, we will watch what we SWALLOW!!</vt:lpstr>
      <vt:lpstr>With God’s Ears We Eat Good Food</vt:lpstr>
      <vt:lpstr>With God’s Ears We Eat Good Food</vt:lpstr>
      <vt:lpstr>PowerPoint Presentation</vt:lpstr>
      <vt:lpstr>PowerPoint Presentation</vt:lpstr>
      <vt:lpstr>With God’s Ears We Eat Good Food</vt:lpstr>
      <vt:lpstr>PowerPoint Presentation</vt:lpstr>
      <vt:lpstr>“…They come and sit in front of you as My people, and listen to the words you say. But they do not do them. With their mouth they speak of love, but their hearts are full of sinful desire.” Ezk. 33:31 </vt:lpstr>
      <vt:lpstr>Wax in God’s Heavenly Bat Ears</vt:lpstr>
      <vt:lpstr>Covetousness is Wax in Our Ears  </vt:lpstr>
      <vt:lpstr>Covetousness is Wax in Our Ears  </vt:lpstr>
      <vt:lpstr>PowerPoint Presentation</vt:lpstr>
      <vt:lpstr>PowerPoint Presentation</vt:lpstr>
      <vt:lpstr>PowerPoint Presentation</vt:lpstr>
      <vt:lpstr>PowerPoint Presentation</vt:lpstr>
      <vt:lpstr>Next Slide: Song – “Speak to Me”    Download Here: http://youtu.be/wcUOa96Zu98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Close in Prayer</vt:lpstr>
      <vt:lpstr>PowerPoint Presentation</vt:lpstr>
      <vt:lpstr>Welcome to Aggieland Faith Family Style Worship</vt:lpstr>
      <vt:lpstr>CURRENT SCHEDULE:  See www.Aggielandfaith.org</vt:lpstr>
      <vt:lpstr>Would You Like Prayer or Bible Study at Your House?</vt:lpstr>
      <vt:lpstr>Would You Like Visitation?</vt:lpstr>
      <vt:lpstr>PowerPoint Presentation</vt:lpstr>
      <vt:lpstr>PowerPoint Presentation</vt:lpstr>
    </vt:vector>
  </TitlesOfParts>
  <Company>Campaign Kerusso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131</cp:revision>
  <dcterms:created xsi:type="dcterms:W3CDTF">2012-08-28T02:53:07Z</dcterms:created>
  <dcterms:modified xsi:type="dcterms:W3CDTF">2013-12-15T04:45:27Z</dcterms:modified>
</cp:coreProperties>
</file>